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70" r:id="rId2"/>
    <p:sldId id="4250" r:id="rId3"/>
    <p:sldId id="4249" r:id="rId4"/>
    <p:sldId id="4265" r:id="rId5"/>
    <p:sldId id="4251" r:id="rId6"/>
    <p:sldId id="4252" r:id="rId7"/>
    <p:sldId id="4255" r:id="rId8"/>
    <p:sldId id="4268" r:id="rId9"/>
    <p:sldId id="4264" r:id="rId10"/>
    <p:sldId id="4259" r:id="rId11"/>
    <p:sldId id="4260" r:id="rId12"/>
    <p:sldId id="4262" r:id="rId13"/>
    <p:sldId id="4276" r:id="rId14"/>
    <p:sldId id="4281" r:id="rId15"/>
    <p:sldId id="4286" r:id="rId16"/>
    <p:sldId id="4283" r:id="rId17"/>
    <p:sldId id="4285" r:id="rId18"/>
    <p:sldId id="4274"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DCA066-C622-7E1B-1F6D-F94321346DC8}" name="Juris Zariņš" initials="JZ" userId="S::juris.zarins@rigasmezi.lv::2bcc425b-240a-49de-89d1-9c5017459f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140"/>
    <a:srgbClr val="464646"/>
    <a:srgbClr val="628C74"/>
    <a:srgbClr val="FFFFFF"/>
    <a:srgbClr val="76457B"/>
    <a:srgbClr val="686258"/>
    <a:srgbClr val="C2BB00"/>
    <a:srgbClr val="E9E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1D4FB-05AE-4222-879A-4A15F77B93B3}" v="20" dt="2024-03-18T12:02:42.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55" autoAdjust="0"/>
    <p:restoredTop sz="94660"/>
  </p:normalViewPr>
  <p:slideViewPr>
    <p:cSldViewPr snapToGrid="0">
      <p:cViewPr varScale="1">
        <p:scale>
          <a:sx n="122" d="100"/>
          <a:sy n="122" d="100"/>
        </p:scale>
        <p:origin x="12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Darbgr&#257;mata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51224045809212E-2"/>
          <c:y val="0.10507548450560293"/>
          <c:w val="0.89563394967277543"/>
          <c:h val="0.67519540861143568"/>
        </c:manualLayout>
      </c:layout>
      <c:lineChart>
        <c:grouping val="standard"/>
        <c:varyColors val="0"/>
        <c:ser>
          <c:idx val="0"/>
          <c:order val="0"/>
          <c:spPr>
            <a:ln w="28575" cap="rnd">
              <a:solidFill>
                <a:schemeClr val="accent1"/>
              </a:solidFill>
              <a:round/>
            </a:ln>
            <a:effectLst/>
          </c:spPr>
          <c:marker>
            <c:symbol val="none"/>
          </c:marker>
          <c:dLbls>
            <c:dLbl>
              <c:idx val="1"/>
              <c:layout>
                <c:manualLayout>
                  <c:x val="3.4213097851435834E-3"/>
                  <c:y val="-3.78378405219437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649-4350-8ADE-5DC105E62ED1}"/>
                </c:ext>
              </c:extLst>
            </c:dLbl>
            <c:dLbl>
              <c:idx val="2"/>
              <c:layout>
                <c:manualLayout>
                  <c:x val="-1.1661807580174927E-2"/>
                  <c:y val="9.25925925925925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33-42A2-9122-915F5B27816E}"/>
                </c:ext>
              </c:extLst>
            </c:dLbl>
            <c:dLbl>
              <c:idx val="3"/>
              <c:layout>
                <c:manualLayout>
                  <c:x val="0"/>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33-42A2-9122-915F5B27816E}"/>
                </c:ext>
              </c:extLst>
            </c:dLbl>
            <c:dLbl>
              <c:idx val="4"/>
              <c:layout>
                <c:manualLayout>
                  <c:x val="0"/>
                  <c:y val="6.0185185185185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A33-42A2-9122-915F5B27816E}"/>
                </c:ext>
              </c:extLst>
            </c:dLbl>
            <c:dLbl>
              <c:idx val="5"/>
              <c:layout>
                <c:manualLayout>
                  <c:x val="0"/>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A33-42A2-9122-915F5B27816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Lapa1!$K$3:$K$9</c:f>
              <c:strCache>
                <c:ptCount val="7"/>
                <c:pt idx="0">
                  <c:v>2017.gads</c:v>
                </c:pt>
                <c:pt idx="1">
                  <c:v>2018.gads</c:v>
                </c:pt>
                <c:pt idx="2">
                  <c:v>2019.gads</c:v>
                </c:pt>
                <c:pt idx="3">
                  <c:v>2020.gads</c:v>
                </c:pt>
                <c:pt idx="4">
                  <c:v>2021.gads</c:v>
                </c:pt>
                <c:pt idx="5">
                  <c:v>2022.gads</c:v>
                </c:pt>
                <c:pt idx="6">
                  <c:v>2023.gads</c:v>
                </c:pt>
              </c:strCache>
            </c:strRef>
          </c:cat>
          <c:val>
            <c:numRef>
              <c:f>Lapa1!$L$3:$L$9</c:f>
              <c:numCache>
                <c:formatCode>General</c:formatCode>
                <c:ptCount val="7"/>
                <c:pt idx="0">
                  <c:v>309401.90000000002</c:v>
                </c:pt>
                <c:pt idx="1">
                  <c:v>369543.1</c:v>
                </c:pt>
                <c:pt idx="2">
                  <c:v>324212.3</c:v>
                </c:pt>
                <c:pt idx="3">
                  <c:v>303933.5</c:v>
                </c:pt>
                <c:pt idx="4">
                  <c:v>303869.2</c:v>
                </c:pt>
                <c:pt idx="5">
                  <c:v>321365.40000000002</c:v>
                </c:pt>
                <c:pt idx="6">
                  <c:v>327087</c:v>
                </c:pt>
              </c:numCache>
            </c:numRef>
          </c:val>
          <c:smooth val="0"/>
          <c:extLst>
            <c:ext xmlns:c16="http://schemas.microsoft.com/office/drawing/2014/chart" uri="{C3380CC4-5D6E-409C-BE32-E72D297353CC}">
              <c16:uniqueId val="{00000004-FA33-42A2-9122-915F5B27816E}"/>
            </c:ext>
          </c:extLst>
        </c:ser>
        <c:dLbls>
          <c:showLegendKey val="0"/>
          <c:showVal val="0"/>
          <c:showCatName val="0"/>
          <c:showSerName val="0"/>
          <c:showPercent val="0"/>
          <c:showBubbleSize val="0"/>
        </c:dLbls>
        <c:smooth val="0"/>
        <c:axId val="1283604143"/>
        <c:axId val="20304351"/>
      </c:lineChart>
      <c:catAx>
        <c:axId val="128360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crossAx val="20304351"/>
        <c:crosses val="autoZero"/>
        <c:auto val="1"/>
        <c:lblAlgn val="ctr"/>
        <c:lblOffset val="100"/>
        <c:noMultiLvlLbl val="0"/>
      </c:catAx>
      <c:valAx>
        <c:axId val="20304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12836041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53C01-A972-40EF-A5A5-DEC0C2381817}" type="datetimeFigureOut">
              <a:rPr lang="lv-LV" smtClean="0"/>
              <a:t>25.03.2024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859CD-3C02-4C70-825D-1FB8BCA3857A}" type="slidenum">
              <a:rPr lang="lv-LV" smtClean="0"/>
              <a:t>‹#›</a:t>
            </a:fld>
            <a:endParaRPr lang="lv-LV"/>
          </a:p>
        </p:txBody>
      </p:sp>
    </p:spTree>
    <p:extLst>
      <p:ext uri="{BB962C8B-B14F-4D97-AF65-F5344CB8AC3E}">
        <p14:creationId xmlns:p14="http://schemas.microsoft.com/office/powerpoint/2010/main" val="353079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BFAE2-3F9F-F1B7-CA00-B22ACADAE4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5976CA60-C153-84F7-72A5-944CCC5377F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0"/>
            <a:ext cx="12192000" cy="6183264"/>
          </a:xfrm>
          <a:prstGeom prst="rect">
            <a:avLst/>
          </a:prstGeom>
        </p:spPr>
      </p:pic>
      <p:pic>
        <p:nvPicPr>
          <p:cNvPr id="9" name="Graphic 8">
            <a:extLst>
              <a:ext uri="{FF2B5EF4-FFF2-40B4-BE49-F238E27FC236}">
                <a16:creationId xmlns:a16="http://schemas.microsoft.com/office/drawing/2014/main" id="{8EECD6A3-12F1-C0EF-3B63-2095F7C06B2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3121" y="685532"/>
            <a:ext cx="3261646" cy="1083374"/>
          </a:xfrm>
          <a:prstGeom prst="rect">
            <a:avLst/>
          </a:prstGeom>
        </p:spPr>
      </p:pic>
      <p:sp>
        <p:nvSpPr>
          <p:cNvPr id="15" name="Text Placeholder 15">
            <a:extLst>
              <a:ext uri="{FF2B5EF4-FFF2-40B4-BE49-F238E27FC236}">
                <a16:creationId xmlns:a16="http://schemas.microsoft.com/office/drawing/2014/main" id="{71D451E1-EC71-9C4E-B0EA-B7EA3C5FE967}"/>
              </a:ext>
            </a:extLst>
          </p:cNvPr>
          <p:cNvSpPr>
            <a:spLocks noGrp="1"/>
          </p:cNvSpPr>
          <p:nvPr>
            <p:ph type="body" sz="quarter" idx="12"/>
          </p:nvPr>
        </p:nvSpPr>
        <p:spPr>
          <a:xfrm>
            <a:off x="7629783" y="5774986"/>
            <a:ext cx="3982577" cy="534328"/>
          </a:xfrm>
        </p:spPr>
        <p:txBody>
          <a:bodyPr>
            <a:noAutofit/>
          </a:bodyPr>
          <a:lstStyle>
            <a:lvl1pPr marL="0" indent="0" algn="r">
              <a:buNone/>
              <a:defRPr sz="2000" b="1">
                <a:solidFill>
                  <a:schemeClr val="bg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
        <p:nvSpPr>
          <p:cNvPr id="16" name="Text Placeholder 13">
            <a:extLst>
              <a:ext uri="{FF2B5EF4-FFF2-40B4-BE49-F238E27FC236}">
                <a16:creationId xmlns:a16="http://schemas.microsoft.com/office/drawing/2014/main" id="{6C7F1F60-0E5B-1E7A-F990-9CCE52058065}"/>
              </a:ext>
            </a:extLst>
          </p:cNvPr>
          <p:cNvSpPr>
            <a:spLocks noGrp="1"/>
          </p:cNvSpPr>
          <p:nvPr>
            <p:ph type="body" sz="quarter" idx="10"/>
          </p:nvPr>
        </p:nvSpPr>
        <p:spPr>
          <a:xfrm>
            <a:off x="705141" y="2202817"/>
            <a:ext cx="5886906" cy="1313744"/>
          </a:xfrm>
        </p:spPr>
        <p:txBody>
          <a:bodyPr>
            <a:noAutofit/>
          </a:bodyPr>
          <a:lstStyle>
            <a:lvl1pPr marL="0" indent="0">
              <a:lnSpc>
                <a:spcPct val="100000"/>
              </a:lnSpc>
              <a:buNone/>
              <a:defRPr sz="4400" b="1">
                <a:solidFill>
                  <a:srgbClr val="286140"/>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DFFEE8C8-7184-66D2-7FFB-CF61EFE8D535}"/>
              </a:ext>
            </a:extLst>
          </p:cNvPr>
          <p:cNvSpPr>
            <a:spLocks noGrp="1"/>
          </p:cNvSpPr>
          <p:nvPr>
            <p:ph type="body" sz="quarter" idx="11"/>
          </p:nvPr>
        </p:nvSpPr>
        <p:spPr>
          <a:xfrm>
            <a:off x="722506" y="3795633"/>
            <a:ext cx="5408612" cy="793750"/>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34128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D8BA8FB-5085-4A6A-8C63-F56D63AB76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076861" y="805036"/>
            <a:ext cx="6038278" cy="5247928"/>
          </a:xfrm>
          <a:prstGeom prst="rect">
            <a:avLst/>
          </a:prstGeom>
        </p:spPr>
      </p:pic>
      <p:sp>
        <p:nvSpPr>
          <p:cNvPr id="6" name="Text Placeholder 13">
            <a:extLst>
              <a:ext uri="{FF2B5EF4-FFF2-40B4-BE49-F238E27FC236}">
                <a16:creationId xmlns:a16="http://schemas.microsoft.com/office/drawing/2014/main" id="{46CB6990-B893-7C19-C981-44DFB6E09321}"/>
              </a:ext>
            </a:extLst>
          </p:cNvPr>
          <p:cNvSpPr>
            <a:spLocks noGrp="1"/>
          </p:cNvSpPr>
          <p:nvPr>
            <p:ph type="body" sz="quarter" idx="10"/>
          </p:nvPr>
        </p:nvSpPr>
        <p:spPr>
          <a:xfrm>
            <a:off x="729044" y="660878"/>
            <a:ext cx="7829261" cy="57556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Graphic 6">
            <a:extLst>
              <a:ext uri="{FF2B5EF4-FFF2-40B4-BE49-F238E27FC236}">
                <a16:creationId xmlns:a16="http://schemas.microsoft.com/office/drawing/2014/main" id="{50066E21-27B3-910D-E32C-F93EDF3950E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1432" y="5795598"/>
            <a:ext cx="1236204" cy="256286"/>
          </a:xfrm>
          <a:prstGeom prst="rect">
            <a:avLst/>
          </a:prstGeom>
        </p:spPr>
      </p:pic>
      <p:pic>
        <p:nvPicPr>
          <p:cNvPr id="8" name="Graphic 7">
            <a:extLst>
              <a:ext uri="{FF2B5EF4-FFF2-40B4-BE49-F238E27FC236}">
                <a16:creationId xmlns:a16="http://schemas.microsoft.com/office/drawing/2014/main" id="{33D9EE92-D157-FB6F-6756-475B07C2C298}"/>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10579149" y="4658139"/>
            <a:ext cx="1612851" cy="2199861"/>
          </a:xfrm>
          <a:prstGeom prst="rect">
            <a:avLst/>
          </a:prstGeom>
        </p:spPr>
      </p:pic>
      <p:sp>
        <p:nvSpPr>
          <p:cNvPr id="9" name="Text Placeholder 15">
            <a:extLst>
              <a:ext uri="{FF2B5EF4-FFF2-40B4-BE49-F238E27FC236}">
                <a16:creationId xmlns:a16="http://schemas.microsoft.com/office/drawing/2014/main" id="{775791A5-7808-4598-6848-C2747A39BCB3}"/>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Tree>
    <p:extLst>
      <p:ext uri="{BB962C8B-B14F-4D97-AF65-F5344CB8AC3E}">
        <p14:creationId xmlns:p14="http://schemas.microsoft.com/office/powerpoint/2010/main" val="26364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dens zimes">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8630D9A-48A5-12BB-3F03-1C33941E9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13">
            <a:extLst>
              <a:ext uri="{FF2B5EF4-FFF2-40B4-BE49-F238E27FC236}">
                <a16:creationId xmlns:a16="http://schemas.microsoft.com/office/drawing/2014/main" id="{46CB6990-B893-7C19-C981-44DFB6E09321}"/>
              </a:ext>
            </a:extLst>
          </p:cNvPr>
          <p:cNvSpPr>
            <a:spLocks noGrp="1"/>
          </p:cNvSpPr>
          <p:nvPr>
            <p:ph type="body" sz="quarter" idx="10"/>
          </p:nvPr>
        </p:nvSpPr>
        <p:spPr>
          <a:xfrm>
            <a:off x="729044" y="660878"/>
            <a:ext cx="7829261" cy="57556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Graphic 6">
            <a:extLst>
              <a:ext uri="{FF2B5EF4-FFF2-40B4-BE49-F238E27FC236}">
                <a16:creationId xmlns:a16="http://schemas.microsoft.com/office/drawing/2014/main" id="{50066E21-27B3-910D-E32C-F93EDF3950E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1432" y="5795598"/>
            <a:ext cx="1236204" cy="256286"/>
          </a:xfrm>
          <a:prstGeom prst="rect">
            <a:avLst/>
          </a:prstGeom>
        </p:spPr>
      </p:pic>
      <p:pic>
        <p:nvPicPr>
          <p:cNvPr id="8" name="Graphic 7">
            <a:extLst>
              <a:ext uri="{FF2B5EF4-FFF2-40B4-BE49-F238E27FC236}">
                <a16:creationId xmlns:a16="http://schemas.microsoft.com/office/drawing/2014/main" id="{33D9EE92-D157-FB6F-6756-475B07C2C298}"/>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579149" y="4658139"/>
            <a:ext cx="1612851" cy="2199861"/>
          </a:xfrm>
          <a:prstGeom prst="rect">
            <a:avLst/>
          </a:prstGeom>
        </p:spPr>
      </p:pic>
      <p:sp>
        <p:nvSpPr>
          <p:cNvPr id="9" name="Text Placeholder 15">
            <a:extLst>
              <a:ext uri="{FF2B5EF4-FFF2-40B4-BE49-F238E27FC236}">
                <a16:creationId xmlns:a16="http://schemas.microsoft.com/office/drawing/2014/main" id="{775791A5-7808-4598-6848-C2747A39BCB3}"/>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Tree>
    <p:extLst>
      <p:ext uri="{BB962C8B-B14F-4D97-AF65-F5344CB8AC3E}">
        <p14:creationId xmlns:p14="http://schemas.microsoft.com/office/powerpoint/2010/main" val="203765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dens zimes 2">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2130891-9212-B200-4220-E54E4A849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13">
            <a:extLst>
              <a:ext uri="{FF2B5EF4-FFF2-40B4-BE49-F238E27FC236}">
                <a16:creationId xmlns:a16="http://schemas.microsoft.com/office/drawing/2014/main" id="{46CB6990-B893-7C19-C981-44DFB6E09321}"/>
              </a:ext>
            </a:extLst>
          </p:cNvPr>
          <p:cNvSpPr>
            <a:spLocks noGrp="1"/>
          </p:cNvSpPr>
          <p:nvPr>
            <p:ph type="body" sz="quarter" idx="10"/>
          </p:nvPr>
        </p:nvSpPr>
        <p:spPr>
          <a:xfrm>
            <a:off x="729044" y="660878"/>
            <a:ext cx="7829261" cy="57556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Graphic 6">
            <a:extLst>
              <a:ext uri="{FF2B5EF4-FFF2-40B4-BE49-F238E27FC236}">
                <a16:creationId xmlns:a16="http://schemas.microsoft.com/office/drawing/2014/main" id="{50066E21-27B3-910D-E32C-F93EDF3950E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1432" y="5795598"/>
            <a:ext cx="1236204" cy="256286"/>
          </a:xfrm>
          <a:prstGeom prst="rect">
            <a:avLst/>
          </a:prstGeom>
        </p:spPr>
      </p:pic>
      <p:pic>
        <p:nvPicPr>
          <p:cNvPr id="8" name="Graphic 7">
            <a:extLst>
              <a:ext uri="{FF2B5EF4-FFF2-40B4-BE49-F238E27FC236}">
                <a16:creationId xmlns:a16="http://schemas.microsoft.com/office/drawing/2014/main" id="{33D9EE92-D157-FB6F-6756-475B07C2C298}"/>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579149" y="4658139"/>
            <a:ext cx="1612851" cy="2199861"/>
          </a:xfrm>
          <a:prstGeom prst="rect">
            <a:avLst/>
          </a:prstGeom>
        </p:spPr>
      </p:pic>
      <p:sp>
        <p:nvSpPr>
          <p:cNvPr id="9" name="Text Placeholder 15">
            <a:extLst>
              <a:ext uri="{FF2B5EF4-FFF2-40B4-BE49-F238E27FC236}">
                <a16:creationId xmlns:a16="http://schemas.microsoft.com/office/drawing/2014/main" id="{775791A5-7808-4598-6848-C2747A39BCB3}"/>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Tree>
    <p:extLst>
      <p:ext uri="{BB962C8B-B14F-4D97-AF65-F5344CB8AC3E}">
        <p14:creationId xmlns:p14="http://schemas.microsoft.com/office/powerpoint/2010/main" val="181252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dens zimes 3">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9A880EE-0BEB-382D-EE86-E80E87CC3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13">
            <a:extLst>
              <a:ext uri="{FF2B5EF4-FFF2-40B4-BE49-F238E27FC236}">
                <a16:creationId xmlns:a16="http://schemas.microsoft.com/office/drawing/2014/main" id="{46CB6990-B893-7C19-C981-44DFB6E09321}"/>
              </a:ext>
            </a:extLst>
          </p:cNvPr>
          <p:cNvSpPr>
            <a:spLocks noGrp="1"/>
          </p:cNvSpPr>
          <p:nvPr>
            <p:ph type="body" sz="quarter" idx="10"/>
          </p:nvPr>
        </p:nvSpPr>
        <p:spPr>
          <a:xfrm>
            <a:off x="729044" y="660878"/>
            <a:ext cx="7829261" cy="57556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Graphic 6">
            <a:extLst>
              <a:ext uri="{FF2B5EF4-FFF2-40B4-BE49-F238E27FC236}">
                <a16:creationId xmlns:a16="http://schemas.microsoft.com/office/drawing/2014/main" id="{50066E21-27B3-910D-E32C-F93EDF3950E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1432" y="5795598"/>
            <a:ext cx="1236204" cy="256286"/>
          </a:xfrm>
          <a:prstGeom prst="rect">
            <a:avLst/>
          </a:prstGeom>
        </p:spPr>
      </p:pic>
      <p:pic>
        <p:nvPicPr>
          <p:cNvPr id="8" name="Graphic 7">
            <a:extLst>
              <a:ext uri="{FF2B5EF4-FFF2-40B4-BE49-F238E27FC236}">
                <a16:creationId xmlns:a16="http://schemas.microsoft.com/office/drawing/2014/main" id="{33D9EE92-D157-FB6F-6756-475B07C2C298}"/>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579149" y="4658139"/>
            <a:ext cx="1612851" cy="2199861"/>
          </a:xfrm>
          <a:prstGeom prst="rect">
            <a:avLst/>
          </a:prstGeom>
        </p:spPr>
      </p:pic>
      <p:sp>
        <p:nvSpPr>
          <p:cNvPr id="9" name="Text Placeholder 15">
            <a:extLst>
              <a:ext uri="{FF2B5EF4-FFF2-40B4-BE49-F238E27FC236}">
                <a16:creationId xmlns:a16="http://schemas.microsoft.com/office/drawing/2014/main" id="{775791A5-7808-4598-6848-C2747A39BCB3}"/>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Tree>
    <p:extLst>
      <p:ext uri="{BB962C8B-B14F-4D97-AF65-F5344CB8AC3E}">
        <p14:creationId xmlns:p14="http://schemas.microsoft.com/office/powerpoint/2010/main" val="2348094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beigum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C5F303-055E-AFFA-8632-6999746D8468}"/>
              </a:ext>
            </a:extLst>
          </p:cNvPr>
          <p:cNvSpPr/>
          <p:nvPr userDrawn="1"/>
        </p:nvSpPr>
        <p:spPr>
          <a:xfrm>
            <a:off x="0" y="-1"/>
            <a:ext cx="12192000" cy="6857999"/>
          </a:xfrm>
          <a:prstGeom prst="rect">
            <a:avLst/>
          </a:prstGeom>
          <a:solidFill>
            <a:srgbClr val="286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E66D9A25-4E7B-5A8C-7011-02A650787B7E}"/>
              </a:ext>
            </a:extLst>
          </p:cNvPr>
          <p:cNvSpPr>
            <a:spLocks noGrp="1"/>
          </p:cNvSpPr>
          <p:nvPr>
            <p:ph type="body" sz="quarter" idx="10"/>
          </p:nvPr>
        </p:nvSpPr>
        <p:spPr>
          <a:xfrm>
            <a:off x="2761088" y="2418152"/>
            <a:ext cx="6669824" cy="1446550"/>
          </a:xfrm>
        </p:spPr>
        <p:txBody>
          <a:bodyPr>
            <a:noAutofit/>
          </a:bodyPr>
          <a:lstStyle>
            <a:lvl1pPr marL="0" indent="0" algn="ctr">
              <a:lnSpc>
                <a:spcPct val="100000"/>
              </a:lnSpc>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 Placeholder 15">
            <a:extLst>
              <a:ext uri="{FF2B5EF4-FFF2-40B4-BE49-F238E27FC236}">
                <a16:creationId xmlns:a16="http://schemas.microsoft.com/office/drawing/2014/main" id="{69D308AB-118C-AE8D-4F00-841DAB7E2280}"/>
              </a:ext>
            </a:extLst>
          </p:cNvPr>
          <p:cNvSpPr>
            <a:spLocks noGrp="1"/>
          </p:cNvSpPr>
          <p:nvPr>
            <p:ph type="body" sz="quarter" idx="11"/>
          </p:nvPr>
        </p:nvSpPr>
        <p:spPr>
          <a:xfrm>
            <a:off x="3391694" y="4022735"/>
            <a:ext cx="5408612" cy="793750"/>
          </a:xfrm>
        </p:spPr>
        <p:txBody>
          <a:bodyPr>
            <a:noAutofit/>
          </a:bodyPr>
          <a:lstStyle>
            <a:lvl1pPr marL="0" indent="0" algn="ctr">
              <a:buNone/>
              <a:defRPr sz="1600">
                <a:solidFill>
                  <a:schemeClr val="bg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1" name="Graphic 10">
            <a:extLst>
              <a:ext uri="{FF2B5EF4-FFF2-40B4-BE49-F238E27FC236}">
                <a16:creationId xmlns:a16="http://schemas.microsoft.com/office/drawing/2014/main" id="{8C648208-EDF7-3562-BD14-F5BA07FCAE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3121" y="685532"/>
            <a:ext cx="3261646" cy="1083374"/>
          </a:xfrm>
          <a:prstGeom prst="rect">
            <a:avLst/>
          </a:prstGeom>
        </p:spPr>
      </p:pic>
    </p:spTree>
    <p:extLst>
      <p:ext uri="{BB962C8B-B14F-4D97-AF65-F5344CB8AC3E}">
        <p14:creationId xmlns:p14="http://schemas.microsoft.com/office/powerpoint/2010/main" val="284746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s - Bilde pa labi 1">
    <p:spTree>
      <p:nvGrpSpPr>
        <p:cNvPr id="1" name=""/>
        <p:cNvGrpSpPr/>
        <p:nvPr/>
      </p:nvGrpSpPr>
      <p:grpSpPr>
        <a:xfrm>
          <a:off x="0" y="0"/>
          <a:ext cx="0" cy="0"/>
          <a:chOff x="0" y="0"/>
          <a:chExt cx="0" cy="0"/>
        </a:xfrm>
      </p:grpSpPr>
      <p:sp>
        <p:nvSpPr>
          <p:cNvPr id="6" name="Picture Placeholder 20">
            <a:extLst>
              <a:ext uri="{FF2B5EF4-FFF2-40B4-BE49-F238E27FC236}">
                <a16:creationId xmlns:a16="http://schemas.microsoft.com/office/drawing/2014/main" id="{725E04C8-E9F5-53B6-2D99-F52D23B0D2B5}"/>
              </a:ext>
            </a:extLst>
          </p:cNvPr>
          <p:cNvSpPr>
            <a:spLocks noGrp="1"/>
          </p:cNvSpPr>
          <p:nvPr>
            <p:ph type="pic" sz="quarter" idx="12"/>
          </p:nvPr>
        </p:nvSpPr>
        <p:spPr>
          <a:xfrm>
            <a:off x="6671511" y="0"/>
            <a:ext cx="5520489" cy="6857998"/>
          </a:xfrm>
        </p:spPr>
        <p:txBody>
          <a:bodyPr/>
          <a:lstStyle>
            <a:lvl1pPr marL="0" indent="0">
              <a:buNone/>
              <a:defRPr/>
            </a:lvl1pPr>
          </a:lstStyle>
          <a:p>
            <a:endParaRPr lang="en-US" dirty="0"/>
          </a:p>
        </p:txBody>
      </p:sp>
      <p:sp>
        <p:nvSpPr>
          <p:cNvPr id="7" name="Rectangle: Rounded Corners 6">
            <a:extLst>
              <a:ext uri="{FF2B5EF4-FFF2-40B4-BE49-F238E27FC236}">
                <a16:creationId xmlns:a16="http://schemas.microsoft.com/office/drawing/2014/main" id="{B85D7621-7EA3-35E0-F013-EFB9A0C2D5A1}"/>
              </a:ext>
            </a:extLst>
          </p:cNvPr>
          <p:cNvSpPr/>
          <p:nvPr userDrawn="1"/>
        </p:nvSpPr>
        <p:spPr>
          <a:xfrm flipH="1">
            <a:off x="804000" y="2055966"/>
            <a:ext cx="27432" cy="1005840"/>
          </a:xfrm>
          <a:prstGeom prst="roundRect">
            <a:avLst/>
          </a:prstGeom>
          <a:solidFill>
            <a:srgbClr val="E9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3">
            <a:extLst>
              <a:ext uri="{FF2B5EF4-FFF2-40B4-BE49-F238E27FC236}">
                <a16:creationId xmlns:a16="http://schemas.microsoft.com/office/drawing/2014/main" id="{2BF2BE3A-C48E-46CA-7F06-7CECBC5742DF}"/>
              </a:ext>
            </a:extLst>
          </p:cNvPr>
          <p:cNvSpPr>
            <a:spLocks noGrp="1"/>
          </p:cNvSpPr>
          <p:nvPr>
            <p:ph type="body" sz="quarter" idx="10"/>
          </p:nvPr>
        </p:nvSpPr>
        <p:spPr>
          <a:xfrm>
            <a:off x="729045" y="660878"/>
            <a:ext cx="4745400" cy="121849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Text Placeholder 16">
            <a:extLst>
              <a:ext uri="{FF2B5EF4-FFF2-40B4-BE49-F238E27FC236}">
                <a16:creationId xmlns:a16="http://schemas.microsoft.com/office/drawing/2014/main" id="{D917A1E2-99E3-F15E-E106-545D62D0C12C}"/>
              </a:ext>
            </a:extLst>
          </p:cNvPr>
          <p:cNvSpPr>
            <a:spLocks noGrp="1"/>
          </p:cNvSpPr>
          <p:nvPr>
            <p:ph type="body" sz="quarter" idx="11"/>
          </p:nvPr>
        </p:nvSpPr>
        <p:spPr>
          <a:xfrm>
            <a:off x="998355" y="2029010"/>
            <a:ext cx="4951412" cy="415365"/>
          </a:xfrm>
        </p:spPr>
        <p:txBody>
          <a:bodyPr>
            <a:noAutofit/>
          </a:bodyPr>
          <a:lstStyle>
            <a:lvl1pPr marL="0" indent="0">
              <a:lnSpc>
                <a:spcPct val="100000"/>
              </a:lnSpc>
              <a:buNone/>
              <a:defRPr sz="20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23">
            <a:extLst>
              <a:ext uri="{FF2B5EF4-FFF2-40B4-BE49-F238E27FC236}">
                <a16:creationId xmlns:a16="http://schemas.microsoft.com/office/drawing/2014/main" id="{AF3C9581-6871-3F31-FA85-B43DF5925703}"/>
              </a:ext>
            </a:extLst>
          </p:cNvPr>
          <p:cNvSpPr>
            <a:spLocks noGrp="1"/>
          </p:cNvSpPr>
          <p:nvPr>
            <p:ph type="body" sz="quarter" idx="13"/>
          </p:nvPr>
        </p:nvSpPr>
        <p:spPr>
          <a:xfrm>
            <a:off x="742019" y="3217950"/>
            <a:ext cx="5520489" cy="2089155"/>
          </a:xfrm>
        </p:spPr>
        <p:txBody>
          <a:bodyPr>
            <a:noAutofit/>
          </a:bodyPr>
          <a:lstStyle>
            <a:lvl1pPr marL="2286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rgbClr val="464646"/>
                </a:solidFill>
                <a:latin typeface="Arial" panose="020B0604020202020204" pitchFamily="34" charset="0"/>
                <a:cs typeface="Arial" panose="020B0604020202020204" pitchFamily="34" charset="0"/>
              </a:defRPr>
            </a:lvl1pPr>
            <a:lvl2pPr marL="6858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rgbClr val="464646"/>
                </a:solidFill>
                <a:latin typeface="Arial" panose="020B0604020202020204" pitchFamily="34" charset="0"/>
                <a:cs typeface="Arial" panose="020B0604020202020204" pitchFamily="34" charset="0"/>
              </a:defRPr>
            </a:lvl2pPr>
            <a:lvl3pPr marL="11430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rgbClr val="464646"/>
                </a:solidFill>
                <a:latin typeface="Arial" panose="020B0604020202020204" pitchFamily="34" charset="0"/>
                <a:cs typeface="Arial" panose="020B0604020202020204" pitchFamily="34" charset="0"/>
              </a:defRPr>
            </a:lvl3pPr>
            <a:lvl4pPr marL="16002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rgbClr val="464646"/>
                </a:solidFill>
                <a:latin typeface="Arial" panose="020B0604020202020204" pitchFamily="34" charset="0"/>
                <a:cs typeface="Arial" panose="020B0604020202020204" pitchFamily="34" charset="0"/>
              </a:defRPr>
            </a:lvl4pPr>
            <a:lvl5pPr marL="20574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rgbClr val="46464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c 13">
            <a:extLst>
              <a:ext uri="{FF2B5EF4-FFF2-40B4-BE49-F238E27FC236}">
                <a16:creationId xmlns:a16="http://schemas.microsoft.com/office/drawing/2014/main" id="{1993BC07-21C2-5B85-B6AE-AB5ABE56ACF4}"/>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4132" y="5795598"/>
            <a:ext cx="1236204" cy="256286"/>
          </a:xfrm>
          <a:prstGeom prst="rect">
            <a:avLst/>
          </a:prstGeom>
        </p:spPr>
      </p:pic>
    </p:spTree>
    <p:extLst>
      <p:ext uri="{BB962C8B-B14F-4D97-AF65-F5344CB8AC3E}">
        <p14:creationId xmlns:p14="http://schemas.microsoft.com/office/powerpoint/2010/main" val="15598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s - Bilde pa labi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C332E7-F311-629A-8487-975100ED16F6}"/>
              </a:ext>
            </a:extLst>
          </p:cNvPr>
          <p:cNvSpPr/>
          <p:nvPr userDrawn="1"/>
        </p:nvSpPr>
        <p:spPr>
          <a:xfrm>
            <a:off x="0" y="-1"/>
            <a:ext cx="12192000" cy="6857999"/>
          </a:xfrm>
          <a:prstGeom prst="rect">
            <a:avLst/>
          </a:prstGeom>
          <a:solidFill>
            <a:srgbClr val="286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0">
            <a:extLst>
              <a:ext uri="{FF2B5EF4-FFF2-40B4-BE49-F238E27FC236}">
                <a16:creationId xmlns:a16="http://schemas.microsoft.com/office/drawing/2014/main" id="{725E04C8-E9F5-53B6-2D99-F52D23B0D2B5}"/>
              </a:ext>
            </a:extLst>
          </p:cNvPr>
          <p:cNvSpPr>
            <a:spLocks noGrp="1"/>
          </p:cNvSpPr>
          <p:nvPr>
            <p:ph type="pic" sz="quarter" idx="12"/>
          </p:nvPr>
        </p:nvSpPr>
        <p:spPr>
          <a:xfrm>
            <a:off x="6671511" y="0"/>
            <a:ext cx="5520489" cy="6857998"/>
          </a:xfrm>
        </p:spPr>
        <p:txBody>
          <a:bodyPr/>
          <a:lstStyle>
            <a:lvl1pPr marL="0" indent="0">
              <a:buNone/>
              <a:defRPr/>
            </a:lvl1pPr>
          </a:lstStyle>
          <a:p>
            <a:endParaRPr lang="en-US" dirty="0"/>
          </a:p>
        </p:txBody>
      </p:sp>
      <p:sp>
        <p:nvSpPr>
          <p:cNvPr id="7" name="Rectangle: Rounded Corners 6">
            <a:extLst>
              <a:ext uri="{FF2B5EF4-FFF2-40B4-BE49-F238E27FC236}">
                <a16:creationId xmlns:a16="http://schemas.microsoft.com/office/drawing/2014/main" id="{B85D7621-7EA3-35E0-F013-EFB9A0C2D5A1}"/>
              </a:ext>
            </a:extLst>
          </p:cNvPr>
          <p:cNvSpPr/>
          <p:nvPr userDrawn="1"/>
        </p:nvSpPr>
        <p:spPr>
          <a:xfrm flipH="1">
            <a:off x="804000" y="2055966"/>
            <a:ext cx="27432" cy="1005840"/>
          </a:xfrm>
          <a:prstGeom prst="roundRect">
            <a:avLst/>
          </a:prstGeom>
          <a:solidFill>
            <a:srgbClr val="628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3">
            <a:extLst>
              <a:ext uri="{FF2B5EF4-FFF2-40B4-BE49-F238E27FC236}">
                <a16:creationId xmlns:a16="http://schemas.microsoft.com/office/drawing/2014/main" id="{2BF2BE3A-C48E-46CA-7F06-7CECBC5742DF}"/>
              </a:ext>
            </a:extLst>
          </p:cNvPr>
          <p:cNvSpPr>
            <a:spLocks noGrp="1"/>
          </p:cNvSpPr>
          <p:nvPr>
            <p:ph type="body" sz="quarter" idx="10"/>
          </p:nvPr>
        </p:nvSpPr>
        <p:spPr>
          <a:xfrm>
            <a:off x="729045" y="660878"/>
            <a:ext cx="4745400" cy="1218499"/>
          </a:xfrm>
        </p:spPr>
        <p:txBody>
          <a:bodyPr>
            <a:noAutofit/>
          </a:bodyPr>
          <a:lstStyle>
            <a:lvl1pPr marL="0" indent="0">
              <a:lnSpc>
                <a:spcPts val="4300"/>
              </a:lnSpc>
              <a:buNone/>
              <a:defRPr sz="36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Text Placeholder 16">
            <a:extLst>
              <a:ext uri="{FF2B5EF4-FFF2-40B4-BE49-F238E27FC236}">
                <a16:creationId xmlns:a16="http://schemas.microsoft.com/office/drawing/2014/main" id="{D917A1E2-99E3-F15E-E106-545D62D0C12C}"/>
              </a:ext>
            </a:extLst>
          </p:cNvPr>
          <p:cNvSpPr>
            <a:spLocks noGrp="1"/>
          </p:cNvSpPr>
          <p:nvPr>
            <p:ph type="body" sz="quarter" idx="11"/>
          </p:nvPr>
        </p:nvSpPr>
        <p:spPr>
          <a:xfrm>
            <a:off x="998355" y="2029010"/>
            <a:ext cx="4951412" cy="415365"/>
          </a:xfrm>
        </p:spPr>
        <p:txBody>
          <a:bodyPr>
            <a:noAutofit/>
          </a:bodyPr>
          <a:lstStyle>
            <a:lvl1pPr marL="0" indent="0">
              <a:lnSpc>
                <a:spcPct val="100000"/>
              </a:lnSpc>
              <a:buNone/>
              <a:defRPr sz="2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23">
            <a:extLst>
              <a:ext uri="{FF2B5EF4-FFF2-40B4-BE49-F238E27FC236}">
                <a16:creationId xmlns:a16="http://schemas.microsoft.com/office/drawing/2014/main" id="{AF3C9581-6871-3F31-FA85-B43DF5925703}"/>
              </a:ext>
            </a:extLst>
          </p:cNvPr>
          <p:cNvSpPr>
            <a:spLocks noGrp="1"/>
          </p:cNvSpPr>
          <p:nvPr>
            <p:ph type="body" sz="quarter" idx="13"/>
          </p:nvPr>
        </p:nvSpPr>
        <p:spPr>
          <a:xfrm>
            <a:off x="742019" y="3217950"/>
            <a:ext cx="5520489" cy="2089155"/>
          </a:xfrm>
        </p:spPr>
        <p:txBody>
          <a:bodyPr>
            <a:noAutofit/>
          </a:bodyPr>
          <a:lstStyle>
            <a:lvl1pPr marL="2286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chemeClr val="bg1"/>
                </a:solidFill>
                <a:latin typeface="Arial" panose="020B0604020202020204" pitchFamily="34" charset="0"/>
                <a:cs typeface="Arial" panose="020B0604020202020204" pitchFamily="34" charset="0"/>
              </a:defRPr>
            </a:lvl1pPr>
            <a:lvl2pPr marL="6858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chemeClr val="bg1"/>
                </a:solidFill>
                <a:latin typeface="Arial" panose="020B0604020202020204" pitchFamily="34" charset="0"/>
                <a:cs typeface="Arial" panose="020B0604020202020204" pitchFamily="34" charset="0"/>
              </a:defRPr>
            </a:lvl2pPr>
            <a:lvl3pPr marL="11430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chemeClr val="bg1"/>
                </a:solidFill>
                <a:latin typeface="Arial" panose="020B0604020202020204" pitchFamily="34" charset="0"/>
                <a:cs typeface="Arial" panose="020B0604020202020204" pitchFamily="34" charset="0"/>
              </a:defRPr>
            </a:lvl3pPr>
            <a:lvl4pPr marL="16002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chemeClr val="bg1"/>
                </a:solidFill>
                <a:latin typeface="Arial" panose="020B0604020202020204" pitchFamily="34" charset="0"/>
                <a:cs typeface="Arial" panose="020B0604020202020204" pitchFamily="34" charset="0"/>
              </a:defRPr>
            </a:lvl4pPr>
            <a:lvl5pPr marL="2057400" indent="-228600">
              <a:lnSpc>
                <a:spcPts val="2400"/>
              </a:lnSpc>
              <a:buSzPct val="31000"/>
              <a:buFontTx/>
              <a:buBlip>
                <a:blip r:embed="rId2">
                  <a:extLst>
                    <a:ext uri="{96DAC541-7B7A-43D3-8B79-37D633B846F1}">
                      <asvg:svgBlip xmlns:asvg="http://schemas.microsoft.com/office/drawing/2016/SVG/main" xmlns="" r:embed="rId3"/>
                    </a:ext>
                  </a:extLst>
                </a:blip>
              </a:buBlip>
              <a:defRPr sz="1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c 13">
            <a:extLst>
              <a:ext uri="{FF2B5EF4-FFF2-40B4-BE49-F238E27FC236}">
                <a16:creationId xmlns:a16="http://schemas.microsoft.com/office/drawing/2014/main" id="{1993BC07-21C2-5B85-B6AE-AB5ABE56ACF4}"/>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1432" y="5795598"/>
            <a:ext cx="1236204" cy="256286"/>
          </a:xfrm>
          <a:prstGeom prst="rect">
            <a:avLst/>
          </a:prstGeom>
        </p:spPr>
      </p:pic>
      <p:pic>
        <p:nvPicPr>
          <p:cNvPr id="18" name="Graphic 17">
            <a:extLst>
              <a:ext uri="{FF2B5EF4-FFF2-40B4-BE49-F238E27FC236}">
                <a16:creationId xmlns:a16="http://schemas.microsoft.com/office/drawing/2014/main" id="{FA52FFE0-0287-7D6F-6F93-E2DFDD50089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4132" y="5795598"/>
            <a:ext cx="1236204" cy="256286"/>
          </a:xfrm>
          <a:prstGeom prst="rect">
            <a:avLst/>
          </a:prstGeom>
        </p:spPr>
      </p:pic>
    </p:spTree>
    <p:extLst>
      <p:ext uri="{BB962C8B-B14F-4D97-AF65-F5344CB8AC3E}">
        <p14:creationId xmlns:p14="http://schemas.microsoft.com/office/powerpoint/2010/main" val="297838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un liels teks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A63C6-8CA5-4771-0D44-430D570399BD}"/>
              </a:ext>
            </a:extLst>
          </p:cNvPr>
          <p:cNvSpPr/>
          <p:nvPr userDrawn="1"/>
        </p:nvSpPr>
        <p:spPr>
          <a:xfrm>
            <a:off x="0" y="-1"/>
            <a:ext cx="12192000" cy="6857999"/>
          </a:xfrm>
          <a:prstGeom prst="rect">
            <a:avLst/>
          </a:prstGeom>
          <a:solidFill>
            <a:srgbClr val="286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9AA6DA2B-DF2C-7C04-91FF-D177D12C8DC5}"/>
              </a:ext>
            </a:extLst>
          </p:cNvPr>
          <p:cNvSpPr>
            <a:spLocks noGrp="1"/>
          </p:cNvSpPr>
          <p:nvPr>
            <p:ph type="body" sz="quarter" idx="10"/>
          </p:nvPr>
        </p:nvSpPr>
        <p:spPr>
          <a:xfrm>
            <a:off x="2761088" y="2418152"/>
            <a:ext cx="6669824" cy="1446550"/>
          </a:xfrm>
        </p:spPr>
        <p:txBody>
          <a:bodyPr>
            <a:noAutofit/>
          </a:bodyPr>
          <a:lstStyle>
            <a:lvl1pPr marL="0" indent="0" algn="ctr">
              <a:lnSpc>
                <a:spcPct val="100000"/>
              </a:lnSpc>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9" name="Text Placeholder 15">
            <a:extLst>
              <a:ext uri="{FF2B5EF4-FFF2-40B4-BE49-F238E27FC236}">
                <a16:creationId xmlns:a16="http://schemas.microsoft.com/office/drawing/2014/main" id="{8E01E58D-9ADB-A689-F3E3-45D0781CE900}"/>
              </a:ext>
            </a:extLst>
          </p:cNvPr>
          <p:cNvSpPr>
            <a:spLocks noGrp="1"/>
          </p:cNvSpPr>
          <p:nvPr>
            <p:ph type="body" sz="quarter" idx="11"/>
          </p:nvPr>
        </p:nvSpPr>
        <p:spPr>
          <a:xfrm>
            <a:off x="3391694" y="4022735"/>
            <a:ext cx="5408612" cy="793750"/>
          </a:xfrm>
        </p:spPr>
        <p:txBody>
          <a:bodyPr>
            <a:noAutofit/>
          </a:bodyPr>
          <a:lstStyle>
            <a:lvl1pPr marL="0" indent="0" algn="ctr">
              <a:buNone/>
              <a:defRPr sz="1600">
                <a:solidFill>
                  <a:schemeClr val="bg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0" name="Graphic 9">
            <a:extLst>
              <a:ext uri="{FF2B5EF4-FFF2-40B4-BE49-F238E27FC236}">
                <a16:creationId xmlns:a16="http://schemas.microsoft.com/office/drawing/2014/main" id="{5EACC292-1D8C-47EA-4684-040045506D7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4132" y="5795598"/>
            <a:ext cx="1236204" cy="256286"/>
          </a:xfrm>
          <a:prstGeom prst="rect">
            <a:avLst/>
          </a:prstGeom>
        </p:spPr>
      </p:pic>
    </p:spTree>
    <p:extLst>
      <p:ext uri="{BB962C8B-B14F-4D97-AF65-F5344CB8AC3E}">
        <p14:creationId xmlns:p14="http://schemas.microsoft.com/office/powerpoint/2010/main" val="59891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īra lapa grafikie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31DAA4-EDD1-9604-3677-551E764C090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3">
            <a:extLst>
              <a:ext uri="{FF2B5EF4-FFF2-40B4-BE49-F238E27FC236}">
                <a16:creationId xmlns:a16="http://schemas.microsoft.com/office/drawing/2014/main" id="{572BFE3B-E71E-8367-5A30-F18B65A68E90}"/>
              </a:ext>
            </a:extLst>
          </p:cNvPr>
          <p:cNvSpPr>
            <a:spLocks noGrp="1"/>
          </p:cNvSpPr>
          <p:nvPr>
            <p:ph type="body" sz="quarter" idx="10"/>
          </p:nvPr>
        </p:nvSpPr>
        <p:spPr>
          <a:xfrm>
            <a:off x="729045" y="660878"/>
            <a:ext cx="4745400" cy="121849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1" name="Graphic 10">
            <a:extLst>
              <a:ext uri="{FF2B5EF4-FFF2-40B4-BE49-F238E27FC236}">
                <a16:creationId xmlns:a16="http://schemas.microsoft.com/office/drawing/2014/main" id="{A05B2059-6F6F-861D-4651-F7E84CBFB55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1432" y="5795598"/>
            <a:ext cx="1236204" cy="256286"/>
          </a:xfrm>
          <a:prstGeom prst="rect">
            <a:avLst/>
          </a:prstGeom>
        </p:spPr>
      </p:pic>
      <p:pic>
        <p:nvPicPr>
          <p:cNvPr id="12" name="Graphic 11">
            <a:extLst>
              <a:ext uri="{FF2B5EF4-FFF2-40B4-BE49-F238E27FC236}">
                <a16:creationId xmlns:a16="http://schemas.microsoft.com/office/drawing/2014/main" id="{9568790F-1D45-E7FF-A830-0837C6F4B83B}"/>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579149" y="4658139"/>
            <a:ext cx="1612851" cy="2199861"/>
          </a:xfrm>
          <a:prstGeom prst="rect">
            <a:avLst/>
          </a:prstGeom>
        </p:spPr>
      </p:pic>
      <p:sp>
        <p:nvSpPr>
          <p:cNvPr id="10" name="Text Placeholder 15">
            <a:extLst>
              <a:ext uri="{FF2B5EF4-FFF2-40B4-BE49-F238E27FC236}">
                <a16:creationId xmlns:a16="http://schemas.microsoft.com/office/drawing/2014/main" id="{8B7890D9-538C-2754-5FCC-321B86EDE2DD}"/>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Tree>
    <p:extLst>
      <p:ext uri="{BB962C8B-B14F-4D97-AF65-F5344CB8AC3E}">
        <p14:creationId xmlns:p14="http://schemas.microsoft.com/office/powerpoint/2010/main" val="120641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īs stabos bilde un teksts">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D27842B-3D10-DC44-005E-2D49B84A2717}"/>
              </a:ext>
            </a:extLst>
          </p:cNvPr>
          <p:cNvSpPr/>
          <p:nvPr userDrawn="1"/>
        </p:nvSpPr>
        <p:spPr>
          <a:xfrm flipH="1">
            <a:off x="5212239" y="795512"/>
            <a:ext cx="27432" cy="1005840"/>
          </a:xfrm>
          <a:prstGeom prst="roundRect">
            <a:avLst/>
          </a:prstGeom>
          <a:solidFill>
            <a:srgbClr val="E9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F3B533B4-E07F-464F-A62F-A1295B34EE00}"/>
              </a:ext>
            </a:extLst>
          </p:cNvPr>
          <p:cNvSpPr>
            <a:spLocks noGrp="1"/>
          </p:cNvSpPr>
          <p:nvPr>
            <p:ph type="body" sz="quarter" idx="10"/>
          </p:nvPr>
        </p:nvSpPr>
        <p:spPr>
          <a:xfrm>
            <a:off x="729045" y="660878"/>
            <a:ext cx="4455762" cy="121849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 Placeholder 16">
            <a:extLst>
              <a:ext uri="{FF2B5EF4-FFF2-40B4-BE49-F238E27FC236}">
                <a16:creationId xmlns:a16="http://schemas.microsoft.com/office/drawing/2014/main" id="{1317C11D-DA6B-783F-8185-A5F90E8CA28B}"/>
              </a:ext>
            </a:extLst>
          </p:cNvPr>
          <p:cNvSpPr>
            <a:spLocks noGrp="1"/>
          </p:cNvSpPr>
          <p:nvPr>
            <p:ph type="body" sz="quarter" idx="11"/>
          </p:nvPr>
        </p:nvSpPr>
        <p:spPr>
          <a:xfrm>
            <a:off x="5389851" y="760503"/>
            <a:ext cx="4951412" cy="415365"/>
          </a:xfrm>
        </p:spPr>
        <p:txBody>
          <a:bodyPr>
            <a:noAutofit/>
          </a:bodyPr>
          <a:lstStyle>
            <a:lvl1pPr marL="0" indent="0">
              <a:lnSpc>
                <a:spcPct val="100000"/>
              </a:lnSpc>
              <a:buNone/>
              <a:defRPr sz="20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9" name="Picture Placeholder 20">
            <a:extLst>
              <a:ext uri="{FF2B5EF4-FFF2-40B4-BE49-F238E27FC236}">
                <a16:creationId xmlns:a16="http://schemas.microsoft.com/office/drawing/2014/main" id="{97021DEF-E0F7-2D25-D134-D9BD46D40C86}"/>
              </a:ext>
            </a:extLst>
          </p:cNvPr>
          <p:cNvSpPr>
            <a:spLocks noGrp="1"/>
          </p:cNvSpPr>
          <p:nvPr>
            <p:ph type="pic" sz="quarter" idx="12"/>
          </p:nvPr>
        </p:nvSpPr>
        <p:spPr>
          <a:xfrm>
            <a:off x="846204" y="2265386"/>
            <a:ext cx="3130444" cy="1540852"/>
          </a:xfrm>
        </p:spPr>
        <p:txBody>
          <a:bodyPr/>
          <a:lstStyle>
            <a:lvl1pPr marL="0" indent="0">
              <a:buNone/>
              <a:defRPr/>
            </a:lvl1pPr>
          </a:lstStyle>
          <a:p>
            <a:endParaRPr lang="en-US" dirty="0"/>
          </a:p>
        </p:txBody>
      </p:sp>
      <p:sp>
        <p:nvSpPr>
          <p:cNvPr id="10" name="Picture Placeholder 20">
            <a:extLst>
              <a:ext uri="{FF2B5EF4-FFF2-40B4-BE49-F238E27FC236}">
                <a16:creationId xmlns:a16="http://schemas.microsoft.com/office/drawing/2014/main" id="{1A4FD702-6033-2632-73F8-C1A2CBEA3A4F}"/>
              </a:ext>
            </a:extLst>
          </p:cNvPr>
          <p:cNvSpPr>
            <a:spLocks noGrp="1"/>
          </p:cNvSpPr>
          <p:nvPr>
            <p:ph type="pic" sz="quarter" idx="13"/>
          </p:nvPr>
        </p:nvSpPr>
        <p:spPr>
          <a:xfrm>
            <a:off x="4518758" y="2265386"/>
            <a:ext cx="3130444" cy="1540852"/>
          </a:xfrm>
        </p:spPr>
        <p:txBody>
          <a:bodyPr/>
          <a:lstStyle>
            <a:lvl1pPr marL="0" indent="0">
              <a:buNone/>
              <a:defRPr/>
            </a:lvl1pPr>
          </a:lstStyle>
          <a:p>
            <a:endParaRPr lang="en-US" dirty="0"/>
          </a:p>
        </p:txBody>
      </p:sp>
      <p:sp>
        <p:nvSpPr>
          <p:cNvPr id="11" name="Picture Placeholder 20">
            <a:extLst>
              <a:ext uri="{FF2B5EF4-FFF2-40B4-BE49-F238E27FC236}">
                <a16:creationId xmlns:a16="http://schemas.microsoft.com/office/drawing/2014/main" id="{468A5246-FE17-735A-D2F8-0879701F5D31}"/>
              </a:ext>
            </a:extLst>
          </p:cNvPr>
          <p:cNvSpPr>
            <a:spLocks noGrp="1"/>
          </p:cNvSpPr>
          <p:nvPr>
            <p:ph type="pic" sz="quarter" idx="14"/>
          </p:nvPr>
        </p:nvSpPr>
        <p:spPr>
          <a:xfrm>
            <a:off x="8191302" y="2265386"/>
            <a:ext cx="3130444" cy="1540852"/>
          </a:xfrm>
        </p:spPr>
        <p:txBody>
          <a:bodyPr/>
          <a:lstStyle>
            <a:lvl1pPr marL="0" indent="0">
              <a:buNone/>
              <a:defRPr/>
            </a:lvl1pPr>
          </a:lstStyle>
          <a:p>
            <a:endParaRPr lang="en-US" dirty="0"/>
          </a:p>
        </p:txBody>
      </p:sp>
      <p:sp>
        <p:nvSpPr>
          <p:cNvPr id="12" name="Text Placeholder 2">
            <a:extLst>
              <a:ext uri="{FF2B5EF4-FFF2-40B4-BE49-F238E27FC236}">
                <a16:creationId xmlns:a16="http://schemas.microsoft.com/office/drawing/2014/main" id="{13A89BCE-B121-BBB0-7E4F-D9BAB42623AC}"/>
              </a:ext>
            </a:extLst>
          </p:cNvPr>
          <p:cNvSpPr>
            <a:spLocks noGrp="1"/>
          </p:cNvSpPr>
          <p:nvPr>
            <p:ph type="body" sz="quarter" idx="15"/>
          </p:nvPr>
        </p:nvSpPr>
        <p:spPr>
          <a:xfrm>
            <a:off x="760692" y="4011575"/>
            <a:ext cx="3291354" cy="1307484"/>
          </a:xfrm>
        </p:spPr>
        <p:txBody>
          <a:bodyPr>
            <a:noAutofit/>
          </a:bodyPr>
          <a:lstStyle>
            <a:lvl1pPr marL="0" indent="0">
              <a:lnSpc>
                <a:spcPts val="2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 Master text styles</a:t>
            </a:r>
          </a:p>
        </p:txBody>
      </p:sp>
      <p:sp>
        <p:nvSpPr>
          <p:cNvPr id="13" name="Text Placeholder 2">
            <a:extLst>
              <a:ext uri="{FF2B5EF4-FFF2-40B4-BE49-F238E27FC236}">
                <a16:creationId xmlns:a16="http://schemas.microsoft.com/office/drawing/2014/main" id="{72537166-B7BD-D04D-D168-8FA2F41218BD}"/>
              </a:ext>
            </a:extLst>
          </p:cNvPr>
          <p:cNvSpPr>
            <a:spLocks noGrp="1"/>
          </p:cNvSpPr>
          <p:nvPr>
            <p:ph type="body" sz="quarter" idx="16"/>
          </p:nvPr>
        </p:nvSpPr>
        <p:spPr>
          <a:xfrm>
            <a:off x="4427265" y="4014567"/>
            <a:ext cx="3291354" cy="1307484"/>
          </a:xfrm>
        </p:spPr>
        <p:txBody>
          <a:bodyPr>
            <a:noAutofit/>
          </a:bodyPr>
          <a:lstStyle>
            <a:lvl1pPr marL="0" indent="0">
              <a:lnSpc>
                <a:spcPts val="2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 Master text styles</a:t>
            </a:r>
          </a:p>
        </p:txBody>
      </p:sp>
      <p:pic>
        <p:nvPicPr>
          <p:cNvPr id="16" name="Graphic 15">
            <a:extLst>
              <a:ext uri="{FF2B5EF4-FFF2-40B4-BE49-F238E27FC236}">
                <a16:creationId xmlns:a16="http://schemas.microsoft.com/office/drawing/2014/main" id="{1A5FCBD9-8E61-F0F7-308D-53BBECCF047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1432" y="5795598"/>
            <a:ext cx="1236204" cy="256286"/>
          </a:xfrm>
          <a:prstGeom prst="rect">
            <a:avLst/>
          </a:prstGeom>
        </p:spPr>
      </p:pic>
      <p:pic>
        <p:nvPicPr>
          <p:cNvPr id="17" name="Graphic 16">
            <a:extLst>
              <a:ext uri="{FF2B5EF4-FFF2-40B4-BE49-F238E27FC236}">
                <a16:creationId xmlns:a16="http://schemas.microsoft.com/office/drawing/2014/main" id="{7E9B9206-C56F-ECE5-CCFC-A5978F7E77F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579149" y="4658139"/>
            <a:ext cx="1612851" cy="2199861"/>
          </a:xfrm>
          <a:prstGeom prst="rect">
            <a:avLst/>
          </a:prstGeom>
        </p:spPr>
      </p:pic>
      <p:sp>
        <p:nvSpPr>
          <p:cNvPr id="18" name="Text Placeholder 15">
            <a:extLst>
              <a:ext uri="{FF2B5EF4-FFF2-40B4-BE49-F238E27FC236}">
                <a16:creationId xmlns:a16="http://schemas.microsoft.com/office/drawing/2014/main" id="{3245C397-BFBA-2B14-3A5E-57A593A1FFED}"/>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
        <p:nvSpPr>
          <p:cNvPr id="14" name="Text Placeholder 2">
            <a:extLst>
              <a:ext uri="{FF2B5EF4-FFF2-40B4-BE49-F238E27FC236}">
                <a16:creationId xmlns:a16="http://schemas.microsoft.com/office/drawing/2014/main" id="{B2261BC2-62F9-F479-C4BC-980177073715}"/>
              </a:ext>
            </a:extLst>
          </p:cNvPr>
          <p:cNvSpPr>
            <a:spLocks noGrp="1"/>
          </p:cNvSpPr>
          <p:nvPr>
            <p:ph type="body" sz="quarter" idx="17"/>
          </p:nvPr>
        </p:nvSpPr>
        <p:spPr>
          <a:xfrm>
            <a:off x="8099810" y="4017559"/>
            <a:ext cx="3291354" cy="1307484"/>
          </a:xfrm>
        </p:spPr>
        <p:txBody>
          <a:bodyPr>
            <a:noAutofit/>
          </a:bodyPr>
          <a:lstStyle>
            <a:lvl1pPr marL="0" indent="0">
              <a:lnSpc>
                <a:spcPts val="2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 Master text styles</a:t>
            </a:r>
          </a:p>
        </p:txBody>
      </p:sp>
    </p:spTree>
    <p:extLst>
      <p:ext uri="{BB962C8B-B14F-4D97-AF65-F5344CB8AC3E}">
        <p14:creationId xmlns:p14="http://schemas.microsoft.com/office/powerpoint/2010/main" val="92813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reisā pusē maza bilde un teksts">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473DEF3-F13D-4EDD-3181-E913ECCAF64D}"/>
              </a:ext>
            </a:extLst>
          </p:cNvPr>
          <p:cNvSpPr/>
          <p:nvPr userDrawn="1"/>
        </p:nvSpPr>
        <p:spPr>
          <a:xfrm flipH="1">
            <a:off x="846607" y="1512628"/>
            <a:ext cx="27432" cy="707886"/>
          </a:xfrm>
          <a:prstGeom prst="roundRect">
            <a:avLst/>
          </a:prstGeom>
          <a:solidFill>
            <a:srgbClr val="E9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B042EC95-FA9E-4446-4F84-9E5095BB7AAE}"/>
              </a:ext>
            </a:extLst>
          </p:cNvPr>
          <p:cNvSpPr>
            <a:spLocks noGrp="1"/>
          </p:cNvSpPr>
          <p:nvPr>
            <p:ph type="body" sz="quarter" idx="10"/>
          </p:nvPr>
        </p:nvSpPr>
        <p:spPr>
          <a:xfrm>
            <a:off x="729044" y="660878"/>
            <a:ext cx="9132131" cy="761103"/>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 Placeholder 16">
            <a:extLst>
              <a:ext uri="{FF2B5EF4-FFF2-40B4-BE49-F238E27FC236}">
                <a16:creationId xmlns:a16="http://schemas.microsoft.com/office/drawing/2014/main" id="{79629903-ED50-0E1B-C58F-625235B5DF84}"/>
              </a:ext>
            </a:extLst>
          </p:cNvPr>
          <p:cNvSpPr>
            <a:spLocks noGrp="1"/>
          </p:cNvSpPr>
          <p:nvPr>
            <p:ph type="body" sz="quarter" idx="11"/>
          </p:nvPr>
        </p:nvSpPr>
        <p:spPr>
          <a:xfrm>
            <a:off x="1036155" y="1477619"/>
            <a:ext cx="4951412" cy="415365"/>
          </a:xfrm>
        </p:spPr>
        <p:txBody>
          <a:bodyPr>
            <a:noAutofit/>
          </a:bodyPr>
          <a:lstStyle>
            <a:lvl1pPr marL="0" indent="0">
              <a:lnSpc>
                <a:spcPct val="100000"/>
              </a:lnSpc>
              <a:buNone/>
              <a:defRPr sz="20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9" name="Text Placeholder 2">
            <a:extLst>
              <a:ext uri="{FF2B5EF4-FFF2-40B4-BE49-F238E27FC236}">
                <a16:creationId xmlns:a16="http://schemas.microsoft.com/office/drawing/2014/main" id="{EEF96CD5-90F8-BE3D-A4D9-FA81B6D0ACFD}"/>
              </a:ext>
            </a:extLst>
          </p:cNvPr>
          <p:cNvSpPr>
            <a:spLocks noGrp="1"/>
          </p:cNvSpPr>
          <p:nvPr>
            <p:ph type="body" sz="quarter" idx="15"/>
          </p:nvPr>
        </p:nvSpPr>
        <p:spPr>
          <a:xfrm>
            <a:off x="4375690" y="2446554"/>
            <a:ext cx="7236669" cy="2633446"/>
          </a:xfrm>
        </p:spPr>
        <p:txBody>
          <a:bodyPr>
            <a:noAutofit/>
          </a:bodyPr>
          <a:lstStyle>
            <a:lvl1pPr marL="0" indent="0">
              <a:lnSpc>
                <a:spcPts val="2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 Master text styles</a:t>
            </a:r>
          </a:p>
        </p:txBody>
      </p:sp>
      <p:sp>
        <p:nvSpPr>
          <p:cNvPr id="10" name="Picture Placeholder 20">
            <a:extLst>
              <a:ext uri="{FF2B5EF4-FFF2-40B4-BE49-F238E27FC236}">
                <a16:creationId xmlns:a16="http://schemas.microsoft.com/office/drawing/2014/main" id="{5C846CCE-BCCE-3BF2-F819-CA92E9E8BFD4}"/>
              </a:ext>
            </a:extLst>
          </p:cNvPr>
          <p:cNvSpPr>
            <a:spLocks noGrp="1"/>
          </p:cNvSpPr>
          <p:nvPr>
            <p:ph type="pic" sz="quarter" idx="16"/>
          </p:nvPr>
        </p:nvSpPr>
        <p:spPr>
          <a:xfrm>
            <a:off x="846204" y="2576165"/>
            <a:ext cx="3130444" cy="2127594"/>
          </a:xfrm>
        </p:spPr>
        <p:txBody>
          <a:bodyPr/>
          <a:lstStyle>
            <a:lvl1pPr marL="0" indent="0">
              <a:buNone/>
              <a:defRPr/>
            </a:lvl1pPr>
          </a:lstStyle>
          <a:p>
            <a:endParaRPr lang="en-US" dirty="0"/>
          </a:p>
        </p:txBody>
      </p:sp>
      <p:pic>
        <p:nvPicPr>
          <p:cNvPr id="12" name="Graphic 11">
            <a:extLst>
              <a:ext uri="{FF2B5EF4-FFF2-40B4-BE49-F238E27FC236}">
                <a16:creationId xmlns:a16="http://schemas.microsoft.com/office/drawing/2014/main" id="{31FC6D0F-D6C3-B9BE-ABD6-E1BE8A8E603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1432" y="5795598"/>
            <a:ext cx="1236204" cy="256286"/>
          </a:xfrm>
          <a:prstGeom prst="rect">
            <a:avLst/>
          </a:prstGeom>
        </p:spPr>
      </p:pic>
      <p:pic>
        <p:nvPicPr>
          <p:cNvPr id="13" name="Graphic 12">
            <a:extLst>
              <a:ext uri="{FF2B5EF4-FFF2-40B4-BE49-F238E27FC236}">
                <a16:creationId xmlns:a16="http://schemas.microsoft.com/office/drawing/2014/main" id="{684A49A9-7ADD-0F0F-3BCE-6890C53CB88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579149" y="4658139"/>
            <a:ext cx="1612851" cy="2199861"/>
          </a:xfrm>
          <a:prstGeom prst="rect">
            <a:avLst/>
          </a:prstGeom>
        </p:spPr>
      </p:pic>
      <p:sp>
        <p:nvSpPr>
          <p:cNvPr id="14" name="Text Placeholder 15">
            <a:extLst>
              <a:ext uri="{FF2B5EF4-FFF2-40B4-BE49-F238E27FC236}">
                <a16:creationId xmlns:a16="http://schemas.microsoft.com/office/drawing/2014/main" id="{1520A925-6036-3F14-CBE1-BC2D7C0E7142}"/>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Tree>
    <p:extLst>
      <p:ext uri="{BB962C8B-B14F-4D97-AF65-F5344CB8AC3E}">
        <p14:creationId xmlns:p14="http://schemas.microsoft.com/office/powerpoint/2010/main" val="35237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īs stabos ikona un teksts">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D5B20B98-DD5F-EB23-0D88-F879869B310E}"/>
              </a:ext>
            </a:extLst>
          </p:cNvPr>
          <p:cNvSpPr>
            <a:spLocks noGrp="1"/>
          </p:cNvSpPr>
          <p:nvPr>
            <p:ph type="body" sz="quarter" idx="10"/>
          </p:nvPr>
        </p:nvSpPr>
        <p:spPr>
          <a:xfrm>
            <a:off x="729044" y="660878"/>
            <a:ext cx="7829261" cy="121849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Picture Placeholder 20">
            <a:extLst>
              <a:ext uri="{FF2B5EF4-FFF2-40B4-BE49-F238E27FC236}">
                <a16:creationId xmlns:a16="http://schemas.microsoft.com/office/drawing/2014/main" id="{4B368BA4-4A32-9787-5C06-C151D41D15D5}"/>
              </a:ext>
            </a:extLst>
          </p:cNvPr>
          <p:cNvSpPr>
            <a:spLocks noGrp="1"/>
          </p:cNvSpPr>
          <p:nvPr>
            <p:ph type="pic" sz="quarter" idx="12"/>
          </p:nvPr>
        </p:nvSpPr>
        <p:spPr>
          <a:xfrm>
            <a:off x="846204" y="2265386"/>
            <a:ext cx="1568075" cy="1540852"/>
          </a:xfrm>
        </p:spPr>
        <p:txBody>
          <a:bodyPr/>
          <a:lstStyle>
            <a:lvl1pPr marL="0" indent="0">
              <a:buNone/>
              <a:defRPr/>
            </a:lvl1pPr>
          </a:lstStyle>
          <a:p>
            <a:endParaRPr lang="en-US" dirty="0"/>
          </a:p>
        </p:txBody>
      </p:sp>
      <p:sp>
        <p:nvSpPr>
          <p:cNvPr id="8" name="Picture Placeholder 20">
            <a:extLst>
              <a:ext uri="{FF2B5EF4-FFF2-40B4-BE49-F238E27FC236}">
                <a16:creationId xmlns:a16="http://schemas.microsoft.com/office/drawing/2014/main" id="{B829F015-6F65-CA52-63A4-85F1F3E7C8D1}"/>
              </a:ext>
            </a:extLst>
          </p:cNvPr>
          <p:cNvSpPr>
            <a:spLocks noGrp="1"/>
          </p:cNvSpPr>
          <p:nvPr>
            <p:ph type="pic" sz="quarter" idx="13"/>
          </p:nvPr>
        </p:nvSpPr>
        <p:spPr>
          <a:xfrm>
            <a:off x="4518758" y="2265386"/>
            <a:ext cx="1568075" cy="1540852"/>
          </a:xfrm>
        </p:spPr>
        <p:txBody>
          <a:bodyPr/>
          <a:lstStyle>
            <a:lvl1pPr marL="0" indent="0">
              <a:buNone/>
              <a:defRPr/>
            </a:lvl1pPr>
          </a:lstStyle>
          <a:p>
            <a:endParaRPr lang="en-US" dirty="0"/>
          </a:p>
        </p:txBody>
      </p:sp>
      <p:sp>
        <p:nvSpPr>
          <p:cNvPr id="9" name="Picture Placeholder 20">
            <a:extLst>
              <a:ext uri="{FF2B5EF4-FFF2-40B4-BE49-F238E27FC236}">
                <a16:creationId xmlns:a16="http://schemas.microsoft.com/office/drawing/2014/main" id="{444B67D9-8A26-1AC1-B7D3-D6F5C827D3A4}"/>
              </a:ext>
            </a:extLst>
          </p:cNvPr>
          <p:cNvSpPr>
            <a:spLocks noGrp="1"/>
          </p:cNvSpPr>
          <p:nvPr>
            <p:ph type="pic" sz="quarter" idx="14"/>
          </p:nvPr>
        </p:nvSpPr>
        <p:spPr>
          <a:xfrm>
            <a:off x="8191302" y="2265386"/>
            <a:ext cx="1568075" cy="1540852"/>
          </a:xfrm>
        </p:spPr>
        <p:txBody>
          <a:bodyPr/>
          <a:lstStyle>
            <a:lvl1pPr marL="0" indent="0">
              <a:buNone/>
              <a:defRPr/>
            </a:lvl1pPr>
          </a:lstStyle>
          <a:p>
            <a:endParaRPr lang="en-US" dirty="0"/>
          </a:p>
        </p:txBody>
      </p:sp>
      <p:pic>
        <p:nvPicPr>
          <p:cNvPr id="13" name="Graphic 12">
            <a:extLst>
              <a:ext uri="{FF2B5EF4-FFF2-40B4-BE49-F238E27FC236}">
                <a16:creationId xmlns:a16="http://schemas.microsoft.com/office/drawing/2014/main" id="{5CC7BF05-1E18-D93B-622B-C1DE7A5E27B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1432" y="5795598"/>
            <a:ext cx="1236204" cy="256286"/>
          </a:xfrm>
          <a:prstGeom prst="rect">
            <a:avLst/>
          </a:prstGeom>
        </p:spPr>
      </p:pic>
      <p:pic>
        <p:nvPicPr>
          <p:cNvPr id="14" name="Graphic 13">
            <a:extLst>
              <a:ext uri="{FF2B5EF4-FFF2-40B4-BE49-F238E27FC236}">
                <a16:creationId xmlns:a16="http://schemas.microsoft.com/office/drawing/2014/main" id="{DBB6D6B3-D4AC-EE77-6FFA-01E79D87AB6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579149" y="4658139"/>
            <a:ext cx="1612851" cy="2199861"/>
          </a:xfrm>
          <a:prstGeom prst="rect">
            <a:avLst/>
          </a:prstGeom>
        </p:spPr>
      </p:pic>
      <p:sp>
        <p:nvSpPr>
          <p:cNvPr id="15" name="Text Placeholder 15">
            <a:extLst>
              <a:ext uri="{FF2B5EF4-FFF2-40B4-BE49-F238E27FC236}">
                <a16:creationId xmlns:a16="http://schemas.microsoft.com/office/drawing/2014/main" id="{E36EE0D5-85E6-123D-56F2-DFF5AC90AF8D}"/>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
        <p:nvSpPr>
          <p:cNvPr id="10" name="Text Placeholder 2">
            <a:extLst>
              <a:ext uri="{FF2B5EF4-FFF2-40B4-BE49-F238E27FC236}">
                <a16:creationId xmlns:a16="http://schemas.microsoft.com/office/drawing/2014/main" id="{141DA071-E568-2849-E296-4997D2C5C8FE}"/>
              </a:ext>
            </a:extLst>
          </p:cNvPr>
          <p:cNvSpPr>
            <a:spLocks noGrp="1"/>
          </p:cNvSpPr>
          <p:nvPr>
            <p:ph type="body" sz="quarter" idx="15"/>
          </p:nvPr>
        </p:nvSpPr>
        <p:spPr>
          <a:xfrm>
            <a:off x="760692" y="4011575"/>
            <a:ext cx="3291354" cy="1307484"/>
          </a:xfrm>
        </p:spPr>
        <p:txBody>
          <a:bodyPr>
            <a:noAutofit/>
          </a:bodyPr>
          <a:lstStyle>
            <a:lvl1pPr marL="0" indent="0">
              <a:lnSpc>
                <a:spcPts val="2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 Master text styles</a:t>
            </a:r>
          </a:p>
        </p:txBody>
      </p:sp>
      <p:sp>
        <p:nvSpPr>
          <p:cNvPr id="11" name="Text Placeholder 2">
            <a:extLst>
              <a:ext uri="{FF2B5EF4-FFF2-40B4-BE49-F238E27FC236}">
                <a16:creationId xmlns:a16="http://schemas.microsoft.com/office/drawing/2014/main" id="{677643A3-D390-C184-D630-1739BB8A4E76}"/>
              </a:ext>
            </a:extLst>
          </p:cNvPr>
          <p:cNvSpPr>
            <a:spLocks noGrp="1"/>
          </p:cNvSpPr>
          <p:nvPr>
            <p:ph type="body" sz="quarter" idx="16"/>
          </p:nvPr>
        </p:nvSpPr>
        <p:spPr>
          <a:xfrm>
            <a:off x="4427265" y="4014567"/>
            <a:ext cx="3291354" cy="1307484"/>
          </a:xfrm>
        </p:spPr>
        <p:txBody>
          <a:bodyPr>
            <a:noAutofit/>
          </a:bodyPr>
          <a:lstStyle>
            <a:lvl1pPr marL="0" indent="0">
              <a:lnSpc>
                <a:spcPts val="2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 Master text styles</a:t>
            </a:r>
          </a:p>
        </p:txBody>
      </p:sp>
      <p:sp>
        <p:nvSpPr>
          <p:cNvPr id="12" name="Text Placeholder 2">
            <a:extLst>
              <a:ext uri="{FF2B5EF4-FFF2-40B4-BE49-F238E27FC236}">
                <a16:creationId xmlns:a16="http://schemas.microsoft.com/office/drawing/2014/main" id="{8D8DD581-C592-F8CD-A704-90A2B5929370}"/>
              </a:ext>
            </a:extLst>
          </p:cNvPr>
          <p:cNvSpPr>
            <a:spLocks noGrp="1"/>
          </p:cNvSpPr>
          <p:nvPr>
            <p:ph type="body" sz="quarter" idx="17"/>
          </p:nvPr>
        </p:nvSpPr>
        <p:spPr>
          <a:xfrm>
            <a:off x="8099810" y="4017559"/>
            <a:ext cx="3291354" cy="1307484"/>
          </a:xfrm>
        </p:spPr>
        <p:txBody>
          <a:bodyPr>
            <a:noAutofit/>
          </a:bodyPr>
          <a:lstStyle>
            <a:lvl1pPr marL="0" indent="0">
              <a:lnSpc>
                <a:spcPts val="2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 Master text styles</a:t>
            </a:r>
          </a:p>
        </p:txBody>
      </p:sp>
    </p:spTree>
    <p:extLst>
      <p:ext uri="{BB962C8B-B14F-4D97-AF65-F5344CB8AC3E}">
        <p14:creationId xmlns:p14="http://schemas.microsoft.com/office/powerpoint/2010/main" val="59896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i">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57D5A148-91EC-FBCE-5AD0-5F99BFEE41DB}"/>
              </a:ext>
            </a:extLst>
          </p:cNvPr>
          <p:cNvSpPr>
            <a:spLocks noGrp="1"/>
          </p:cNvSpPr>
          <p:nvPr>
            <p:ph type="body" sz="quarter" idx="10"/>
          </p:nvPr>
        </p:nvSpPr>
        <p:spPr>
          <a:xfrm>
            <a:off x="729044" y="660878"/>
            <a:ext cx="7829261" cy="575569"/>
          </a:xfrm>
        </p:spPr>
        <p:txBody>
          <a:bodyPr>
            <a:noAutofit/>
          </a:bodyPr>
          <a:lstStyle>
            <a:lvl1pPr marL="0" indent="0">
              <a:lnSpc>
                <a:spcPts val="4300"/>
              </a:lnSpc>
              <a:buNone/>
              <a:defRPr sz="3600" b="1">
                <a:solidFill>
                  <a:srgbClr val="00572D"/>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Picture Placeholder 20">
            <a:extLst>
              <a:ext uri="{FF2B5EF4-FFF2-40B4-BE49-F238E27FC236}">
                <a16:creationId xmlns:a16="http://schemas.microsoft.com/office/drawing/2014/main" id="{606EB667-DD4E-4714-6206-95944483726A}"/>
              </a:ext>
            </a:extLst>
          </p:cNvPr>
          <p:cNvSpPr>
            <a:spLocks noGrp="1"/>
          </p:cNvSpPr>
          <p:nvPr>
            <p:ph type="pic" sz="quarter" idx="12"/>
          </p:nvPr>
        </p:nvSpPr>
        <p:spPr>
          <a:xfrm>
            <a:off x="843638" y="1583070"/>
            <a:ext cx="1283327" cy="1673045"/>
          </a:xfrm>
        </p:spPr>
        <p:txBody>
          <a:bodyPr/>
          <a:lstStyle>
            <a:lvl1pPr marL="0" indent="0">
              <a:buNone/>
              <a:defRPr/>
            </a:lvl1pPr>
          </a:lstStyle>
          <a:p>
            <a:endParaRPr lang="en-US" dirty="0"/>
          </a:p>
        </p:txBody>
      </p:sp>
      <p:sp>
        <p:nvSpPr>
          <p:cNvPr id="8" name="Picture Placeholder 20">
            <a:extLst>
              <a:ext uri="{FF2B5EF4-FFF2-40B4-BE49-F238E27FC236}">
                <a16:creationId xmlns:a16="http://schemas.microsoft.com/office/drawing/2014/main" id="{D049849C-C551-87BC-EFE4-B18346EB69F0}"/>
              </a:ext>
            </a:extLst>
          </p:cNvPr>
          <p:cNvSpPr>
            <a:spLocks noGrp="1"/>
          </p:cNvSpPr>
          <p:nvPr>
            <p:ph type="pic" sz="quarter" idx="19"/>
          </p:nvPr>
        </p:nvSpPr>
        <p:spPr>
          <a:xfrm>
            <a:off x="843638" y="3610658"/>
            <a:ext cx="1283327" cy="1673045"/>
          </a:xfrm>
        </p:spPr>
        <p:txBody>
          <a:bodyPr/>
          <a:lstStyle>
            <a:lvl1pPr marL="0" indent="0">
              <a:buNone/>
              <a:defRPr/>
            </a:lvl1pPr>
          </a:lstStyle>
          <a:p>
            <a:endParaRPr lang="en-US" dirty="0"/>
          </a:p>
        </p:txBody>
      </p:sp>
      <p:sp>
        <p:nvSpPr>
          <p:cNvPr id="9" name="Picture Placeholder 20">
            <a:extLst>
              <a:ext uri="{FF2B5EF4-FFF2-40B4-BE49-F238E27FC236}">
                <a16:creationId xmlns:a16="http://schemas.microsoft.com/office/drawing/2014/main" id="{0F179321-0FA9-DBAC-E186-B584C35D6A34}"/>
              </a:ext>
            </a:extLst>
          </p:cNvPr>
          <p:cNvSpPr>
            <a:spLocks noGrp="1"/>
          </p:cNvSpPr>
          <p:nvPr>
            <p:ph type="pic" sz="quarter" idx="20"/>
          </p:nvPr>
        </p:nvSpPr>
        <p:spPr>
          <a:xfrm>
            <a:off x="4495755" y="1583070"/>
            <a:ext cx="1283327" cy="1673045"/>
          </a:xfrm>
        </p:spPr>
        <p:txBody>
          <a:bodyPr/>
          <a:lstStyle>
            <a:lvl1pPr marL="0" indent="0">
              <a:buNone/>
              <a:defRPr/>
            </a:lvl1pPr>
          </a:lstStyle>
          <a:p>
            <a:endParaRPr lang="en-US" dirty="0"/>
          </a:p>
        </p:txBody>
      </p:sp>
      <p:sp>
        <p:nvSpPr>
          <p:cNvPr id="10" name="Picture Placeholder 20">
            <a:extLst>
              <a:ext uri="{FF2B5EF4-FFF2-40B4-BE49-F238E27FC236}">
                <a16:creationId xmlns:a16="http://schemas.microsoft.com/office/drawing/2014/main" id="{3F452D80-0D54-54C3-CFD7-D0EAF690806F}"/>
              </a:ext>
            </a:extLst>
          </p:cNvPr>
          <p:cNvSpPr>
            <a:spLocks noGrp="1"/>
          </p:cNvSpPr>
          <p:nvPr>
            <p:ph type="pic" sz="quarter" idx="21"/>
          </p:nvPr>
        </p:nvSpPr>
        <p:spPr>
          <a:xfrm>
            <a:off x="4495755" y="3610658"/>
            <a:ext cx="1283327" cy="1673045"/>
          </a:xfrm>
        </p:spPr>
        <p:txBody>
          <a:bodyPr/>
          <a:lstStyle>
            <a:lvl1pPr marL="0" indent="0">
              <a:buNone/>
              <a:defRPr/>
            </a:lvl1pPr>
          </a:lstStyle>
          <a:p>
            <a:endParaRPr lang="en-US" dirty="0"/>
          </a:p>
        </p:txBody>
      </p:sp>
      <p:sp>
        <p:nvSpPr>
          <p:cNvPr id="11" name="Picture Placeholder 20">
            <a:extLst>
              <a:ext uri="{FF2B5EF4-FFF2-40B4-BE49-F238E27FC236}">
                <a16:creationId xmlns:a16="http://schemas.microsoft.com/office/drawing/2014/main" id="{0E331488-E45D-2576-5E49-B893848C79B7}"/>
              </a:ext>
            </a:extLst>
          </p:cNvPr>
          <p:cNvSpPr>
            <a:spLocks noGrp="1"/>
          </p:cNvSpPr>
          <p:nvPr>
            <p:ph type="pic" sz="quarter" idx="22"/>
          </p:nvPr>
        </p:nvSpPr>
        <p:spPr>
          <a:xfrm>
            <a:off x="8161018" y="1583070"/>
            <a:ext cx="1283327" cy="1673045"/>
          </a:xfrm>
        </p:spPr>
        <p:txBody>
          <a:bodyPr/>
          <a:lstStyle>
            <a:lvl1pPr marL="0" indent="0">
              <a:buNone/>
              <a:defRPr/>
            </a:lvl1pPr>
          </a:lstStyle>
          <a:p>
            <a:endParaRPr lang="en-US" dirty="0"/>
          </a:p>
        </p:txBody>
      </p:sp>
      <p:sp>
        <p:nvSpPr>
          <p:cNvPr id="13" name="Text Placeholder 2">
            <a:extLst>
              <a:ext uri="{FF2B5EF4-FFF2-40B4-BE49-F238E27FC236}">
                <a16:creationId xmlns:a16="http://schemas.microsoft.com/office/drawing/2014/main" id="{6782F833-819F-B742-C9B0-9F57F1A48DE7}"/>
              </a:ext>
            </a:extLst>
          </p:cNvPr>
          <p:cNvSpPr>
            <a:spLocks noGrp="1"/>
          </p:cNvSpPr>
          <p:nvPr>
            <p:ph type="body" sz="quarter" idx="15"/>
          </p:nvPr>
        </p:nvSpPr>
        <p:spPr>
          <a:xfrm>
            <a:off x="2405040" y="2611634"/>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14" name="Text Placeholder 2">
            <a:extLst>
              <a:ext uri="{FF2B5EF4-FFF2-40B4-BE49-F238E27FC236}">
                <a16:creationId xmlns:a16="http://schemas.microsoft.com/office/drawing/2014/main" id="{CFABB1C7-92C9-0466-948A-A2B569C27392}"/>
              </a:ext>
            </a:extLst>
          </p:cNvPr>
          <p:cNvSpPr>
            <a:spLocks noGrp="1"/>
          </p:cNvSpPr>
          <p:nvPr>
            <p:ph type="body" sz="quarter" idx="24"/>
          </p:nvPr>
        </p:nvSpPr>
        <p:spPr>
          <a:xfrm>
            <a:off x="2406141" y="2421964"/>
            <a:ext cx="1905739" cy="285811"/>
          </a:xfrm>
        </p:spPr>
        <p:txBody>
          <a:bodyPr>
            <a:noAutofit/>
          </a:bodyPr>
          <a:lstStyle>
            <a:lvl1pPr marL="0" indent="0">
              <a:lnSpc>
                <a:spcPct val="100000"/>
              </a:lnSpc>
              <a:buNone/>
              <a:defRPr sz="1200">
                <a:solidFill>
                  <a:srgbClr val="C2BB00"/>
                </a:solidFill>
              </a:defRPr>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15" name="Text Placeholder 2">
            <a:extLst>
              <a:ext uri="{FF2B5EF4-FFF2-40B4-BE49-F238E27FC236}">
                <a16:creationId xmlns:a16="http://schemas.microsoft.com/office/drawing/2014/main" id="{06D67585-C81E-5528-5D88-4969F64BD514}"/>
              </a:ext>
            </a:extLst>
          </p:cNvPr>
          <p:cNvSpPr>
            <a:spLocks noGrp="1"/>
          </p:cNvSpPr>
          <p:nvPr>
            <p:ph type="body" sz="quarter" idx="25"/>
          </p:nvPr>
        </p:nvSpPr>
        <p:spPr>
          <a:xfrm>
            <a:off x="2406138" y="2099617"/>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16" name="Text Placeholder 2">
            <a:extLst>
              <a:ext uri="{FF2B5EF4-FFF2-40B4-BE49-F238E27FC236}">
                <a16:creationId xmlns:a16="http://schemas.microsoft.com/office/drawing/2014/main" id="{E46D5C04-3A4E-131D-587B-4F0000494A77}"/>
              </a:ext>
            </a:extLst>
          </p:cNvPr>
          <p:cNvSpPr>
            <a:spLocks noGrp="1"/>
          </p:cNvSpPr>
          <p:nvPr>
            <p:ph type="body" sz="quarter" idx="26"/>
          </p:nvPr>
        </p:nvSpPr>
        <p:spPr>
          <a:xfrm>
            <a:off x="2399563" y="1875781"/>
            <a:ext cx="1905739" cy="259828"/>
          </a:xfrm>
        </p:spPr>
        <p:txBody>
          <a:bodyPr>
            <a:noAutofit/>
          </a:bodyPr>
          <a:lstStyle>
            <a:lvl1pPr marL="0" indent="0">
              <a:lnSpc>
                <a:spcPct val="100000"/>
              </a:lnSpc>
              <a:buNone/>
              <a:defRPr sz="1400" b="1"/>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17" name="Text Placeholder 2">
            <a:extLst>
              <a:ext uri="{FF2B5EF4-FFF2-40B4-BE49-F238E27FC236}">
                <a16:creationId xmlns:a16="http://schemas.microsoft.com/office/drawing/2014/main" id="{7E5DF789-0316-0A6E-7E86-94C3AA99BF1B}"/>
              </a:ext>
            </a:extLst>
          </p:cNvPr>
          <p:cNvSpPr>
            <a:spLocks noGrp="1"/>
          </p:cNvSpPr>
          <p:nvPr>
            <p:ph type="body" sz="quarter" idx="27"/>
          </p:nvPr>
        </p:nvSpPr>
        <p:spPr>
          <a:xfrm>
            <a:off x="6063731" y="2612732"/>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18" name="Text Placeholder 2">
            <a:extLst>
              <a:ext uri="{FF2B5EF4-FFF2-40B4-BE49-F238E27FC236}">
                <a16:creationId xmlns:a16="http://schemas.microsoft.com/office/drawing/2014/main" id="{21AE6FBE-F3D3-46DE-12E0-3EF0939F90C2}"/>
              </a:ext>
            </a:extLst>
          </p:cNvPr>
          <p:cNvSpPr>
            <a:spLocks noGrp="1"/>
          </p:cNvSpPr>
          <p:nvPr>
            <p:ph type="body" sz="quarter" idx="28"/>
          </p:nvPr>
        </p:nvSpPr>
        <p:spPr>
          <a:xfrm>
            <a:off x="6064832" y="2423062"/>
            <a:ext cx="1905739" cy="285811"/>
          </a:xfrm>
        </p:spPr>
        <p:txBody>
          <a:bodyPr>
            <a:noAutofit/>
          </a:bodyPr>
          <a:lstStyle>
            <a:lvl1pPr marL="0" indent="0">
              <a:lnSpc>
                <a:spcPct val="100000"/>
              </a:lnSpc>
              <a:buNone/>
              <a:defRPr sz="1200">
                <a:solidFill>
                  <a:srgbClr val="C2BB00"/>
                </a:solidFill>
              </a:defRPr>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19" name="Text Placeholder 2">
            <a:extLst>
              <a:ext uri="{FF2B5EF4-FFF2-40B4-BE49-F238E27FC236}">
                <a16:creationId xmlns:a16="http://schemas.microsoft.com/office/drawing/2014/main" id="{E9B8D187-EBE2-6060-AD39-982E374FEB5F}"/>
              </a:ext>
            </a:extLst>
          </p:cNvPr>
          <p:cNvSpPr>
            <a:spLocks noGrp="1"/>
          </p:cNvSpPr>
          <p:nvPr>
            <p:ph type="body" sz="quarter" idx="29"/>
          </p:nvPr>
        </p:nvSpPr>
        <p:spPr>
          <a:xfrm>
            <a:off x="6064829" y="2100715"/>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0" name="Text Placeholder 2">
            <a:extLst>
              <a:ext uri="{FF2B5EF4-FFF2-40B4-BE49-F238E27FC236}">
                <a16:creationId xmlns:a16="http://schemas.microsoft.com/office/drawing/2014/main" id="{F81F5C26-1975-123B-7C13-2520028A4D38}"/>
              </a:ext>
            </a:extLst>
          </p:cNvPr>
          <p:cNvSpPr>
            <a:spLocks noGrp="1"/>
          </p:cNvSpPr>
          <p:nvPr>
            <p:ph type="body" sz="quarter" idx="30"/>
          </p:nvPr>
        </p:nvSpPr>
        <p:spPr>
          <a:xfrm>
            <a:off x="6058254" y="1876879"/>
            <a:ext cx="1905739" cy="259828"/>
          </a:xfrm>
        </p:spPr>
        <p:txBody>
          <a:bodyPr>
            <a:noAutofit/>
          </a:bodyPr>
          <a:lstStyle>
            <a:lvl1pPr marL="0" indent="0">
              <a:lnSpc>
                <a:spcPct val="100000"/>
              </a:lnSpc>
              <a:buNone/>
              <a:defRPr sz="1400" b="1"/>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1" name="Text Placeholder 2">
            <a:extLst>
              <a:ext uri="{FF2B5EF4-FFF2-40B4-BE49-F238E27FC236}">
                <a16:creationId xmlns:a16="http://schemas.microsoft.com/office/drawing/2014/main" id="{8F3E8B08-D880-F8AD-E4BD-9266ECE889BC}"/>
              </a:ext>
            </a:extLst>
          </p:cNvPr>
          <p:cNvSpPr>
            <a:spLocks noGrp="1"/>
          </p:cNvSpPr>
          <p:nvPr>
            <p:ph type="body" sz="quarter" idx="31"/>
          </p:nvPr>
        </p:nvSpPr>
        <p:spPr>
          <a:xfrm>
            <a:off x="9721320" y="2612737"/>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2" name="Text Placeholder 2">
            <a:extLst>
              <a:ext uri="{FF2B5EF4-FFF2-40B4-BE49-F238E27FC236}">
                <a16:creationId xmlns:a16="http://schemas.microsoft.com/office/drawing/2014/main" id="{40C06842-E304-B566-D7B2-EA787E6EFF8A}"/>
              </a:ext>
            </a:extLst>
          </p:cNvPr>
          <p:cNvSpPr>
            <a:spLocks noGrp="1"/>
          </p:cNvSpPr>
          <p:nvPr>
            <p:ph type="body" sz="quarter" idx="32"/>
          </p:nvPr>
        </p:nvSpPr>
        <p:spPr>
          <a:xfrm>
            <a:off x="9722421" y="2423067"/>
            <a:ext cx="1905739" cy="285811"/>
          </a:xfrm>
        </p:spPr>
        <p:txBody>
          <a:bodyPr>
            <a:noAutofit/>
          </a:bodyPr>
          <a:lstStyle>
            <a:lvl1pPr marL="0" indent="0">
              <a:lnSpc>
                <a:spcPct val="100000"/>
              </a:lnSpc>
              <a:buNone/>
              <a:defRPr sz="1200">
                <a:solidFill>
                  <a:srgbClr val="C2BB00"/>
                </a:solidFill>
              </a:defRPr>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3" name="Text Placeholder 2">
            <a:extLst>
              <a:ext uri="{FF2B5EF4-FFF2-40B4-BE49-F238E27FC236}">
                <a16:creationId xmlns:a16="http://schemas.microsoft.com/office/drawing/2014/main" id="{C7B384F6-D9CD-5C45-A09C-9B0C5DDE4AAC}"/>
              </a:ext>
            </a:extLst>
          </p:cNvPr>
          <p:cNvSpPr>
            <a:spLocks noGrp="1"/>
          </p:cNvSpPr>
          <p:nvPr>
            <p:ph type="body" sz="quarter" idx="33"/>
          </p:nvPr>
        </p:nvSpPr>
        <p:spPr>
          <a:xfrm>
            <a:off x="9722418" y="2100720"/>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4" name="Text Placeholder 2">
            <a:extLst>
              <a:ext uri="{FF2B5EF4-FFF2-40B4-BE49-F238E27FC236}">
                <a16:creationId xmlns:a16="http://schemas.microsoft.com/office/drawing/2014/main" id="{7CFCB291-8617-4D2F-5E2A-2E6E5C636E79}"/>
              </a:ext>
            </a:extLst>
          </p:cNvPr>
          <p:cNvSpPr>
            <a:spLocks noGrp="1"/>
          </p:cNvSpPr>
          <p:nvPr>
            <p:ph type="body" sz="quarter" idx="34"/>
          </p:nvPr>
        </p:nvSpPr>
        <p:spPr>
          <a:xfrm>
            <a:off x="9715843" y="1876884"/>
            <a:ext cx="1905739" cy="259828"/>
          </a:xfrm>
        </p:spPr>
        <p:txBody>
          <a:bodyPr>
            <a:noAutofit/>
          </a:bodyPr>
          <a:lstStyle>
            <a:lvl1pPr marL="0" indent="0">
              <a:lnSpc>
                <a:spcPct val="100000"/>
              </a:lnSpc>
              <a:buNone/>
              <a:defRPr sz="1400" b="1"/>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5" name="Text Placeholder 2">
            <a:extLst>
              <a:ext uri="{FF2B5EF4-FFF2-40B4-BE49-F238E27FC236}">
                <a16:creationId xmlns:a16="http://schemas.microsoft.com/office/drawing/2014/main" id="{15F0DF30-627F-A0AF-F136-27D415DA7767}"/>
              </a:ext>
            </a:extLst>
          </p:cNvPr>
          <p:cNvSpPr>
            <a:spLocks noGrp="1"/>
          </p:cNvSpPr>
          <p:nvPr>
            <p:ph type="body" sz="quarter" idx="35"/>
          </p:nvPr>
        </p:nvSpPr>
        <p:spPr>
          <a:xfrm>
            <a:off x="2399554" y="4638881"/>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6" name="Text Placeholder 2">
            <a:extLst>
              <a:ext uri="{FF2B5EF4-FFF2-40B4-BE49-F238E27FC236}">
                <a16:creationId xmlns:a16="http://schemas.microsoft.com/office/drawing/2014/main" id="{7369667B-0678-BF23-10CD-A3DD67E6DCB3}"/>
              </a:ext>
            </a:extLst>
          </p:cNvPr>
          <p:cNvSpPr>
            <a:spLocks noGrp="1"/>
          </p:cNvSpPr>
          <p:nvPr>
            <p:ph type="body" sz="quarter" idx="36"/>
          </p:nvPr>
        </p:nvSpPr>
        <p:spPr>
          <a:xfrm>
            <a:off x="2400655" y="4449211"/>
            <a:ext cx="1905739" cy="285811"/>
          </a:xfrm>
        </p:spPr>
        <p:txBody>
          <a:bodyPr>
            <a:noAutofit/>
          </a:bodyPr>
          <a:lstStyle>
            <a:lvl1pPr marL="0" indent="0">
              <a:lnSpc>
                <a:spcPct val="100000"/>
              </a:lnSpc>
              <a:buNone/>
              <a:defRPr sz="1200">
                <a:solidFill>
                  <a:srgbClr val="C2BB00"/>
                </a:solidFill>
              </a:defRPr>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7" name="Text Placeholder 2">
            <a:extLst>
              <a:ext uri="{FF2B5EF4-FFF2-40B4-BE49-F238E27FC236}">
                <a16:creationId xmlns:a16="http://schemas.microsoft.com/office/drawing/2014/main" id="{AADCF661-FFB7-14A1-56AC-023060ABF471}"/>
              </a:ext>
            </a:extLst>
          </p:cNvPr>
          <p:cNvSpPr>
            <a:spLocks noGrp="1"/>
          </p:cNvSpPr>
          <p:nvPr>
            <p:ph type="body" sz="quarter" idx="37"/>
          </p:nvPr>
        </p:nvSpPr>
        <p:spPr>
          <a:xfrm>
            <a:off x="2400652" y="4126864"/>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8" name="Text Placeholder 2">
            <a:extLst>
              <a:ext uri="{FF2B5EF4-FFF2-40B4-BE49-F238E27FC236}">
                <a16:creationId xmlns:a16="http://schemas.microsoft.com/office/drawing/2014/main" id="{08A1B7A9-5EDA-2522-4182-7E6BC93B36AB}"/>
              </a:ext>
            </a:extLst>
          </p:cNvPr>
          <p:cNvSpPr>
            <a:spLocks noGrp="1"/>
          </p:cNvSpPr>
          <p:nvPr>
            <p:ph type="body" sz="quarter" idx="38"/>
          </p:nvPr>
        </p:nvSpPr>
        <p:spPr>
          <a:xfrm>
            <a:off x="2394077" y="3903028"/>
            <a:ext cx="1905739" cy="259828"/>
          </a:xfrm>
        </p:spPr>
        <p:txBody>
          <a:bodyPr>
            <a:noAutofit/>
          </a:bodyPr>
          <a:lstStyle>
            <a:lvl1pPr marL="0" indent="0">
              <a:lnSpc>
                <a:spcPct val="100000"/>
              </a:lnSpc>
              <a:buNone/>
              <a:defRPr sz="1400" b="1"/>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29" name="Text Placeholder 2">
            <a:extLst>
              <a:ext uri="{FF2B5EF4-FFF2-40B4-BE49-F238E27FC236}">
                <a16:creationId xmlns:a16="http://schemas.microsoft.com/office/drawing/2014/main" id="{3D533B60-7555-94ED-22D3-21116F08EB9F}"/>
              </a:ext>
            </a:extLst>
          </p:cNvPr>
          <p:cNvSpPr>
            <a:spLocks noGrp="1"/>
          </p:cNvSpPr>
          <p:nvPr>
            <p:ph type="body" sz="quarter" idx="39"/>
          </p:nvPr>
        </p:nvSpPr>
        <p:spPr>
          <a:xfrm>
            <a:off x="6058245" y="4639979"/>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30" name="Text Placeholder 2">
            <a:extLst>
              <a:ext uri="{FF2B5EF4-FFF2-40B4-BE49-F238E27FC236}">
                <a16:creationId xmlns:a16="http://schemas.microsoft.com/office/drawing/2014/main" id="{A8FB7796-B146-1C55-46B4-6A17930D2CD5}"/>
              </a:ext>
            </a:extLst>
          </p:cNvPr>
          <p:cNvSpPr>
            <a:spLocks noGrp="1"/>
          </p:cNvSpPr>
          <p:nvPr>
            <p:ph type="body" sz="quarter" idx="40"/>
          </p:nvPr>
        </p:nvSpPr>
        <p:spPr>
          <a:xfrm>
            <a:off x="6059346" y="4450309"/>
            <a:ext cx="1905739" cy="285811"/>
          </a:xfrm>
        </p:spPr>
        <p:txBody>
          <a:bodyPr>
            <a:noAutofit/>
          </a:bodyPr>
          <a:lstStyle>
            <a:lvl1pPr marL="0" indent="0">
              <a:lnSpc>
                <a:spcPct val="100000"/>
              </a:lnSpc>
              <a:buNone/>
              <a:defRPr sz="1200">
                <a:solidFill>
                  <a:srgbClr val="C2BB00"/>
                </a:solidFill>
              </a:defRPr>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31" name="Text Placeholder 2">
            <a:extLst>
              <a:ext uri="{FF2B5EF4-FFF2-40B4-BE49-F238E27FC236}">
                <a16:creationId xmlns:a16="http://schemas.microsoft.com/office/drawing/2014/main" id="{7509CA87-0C82-6808-4249-DA9E002F335D}"/>
              </a:ext>
            </a:extLst>
          </p:cNvPr>
          <p:cNvSpPr>
            <a:spLocks noGrp="1"/>
          </p:cNvSpPr>
          <p:nvPr>
            <p:ph type="body" sz="quarter" idx="41"/>
          </p:nvPr>
        </p:nvSpPr>
        <p:spPr>
          <a:xfrm>
            <a:off x="6059343" y="4127962"/>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32" name="Text Placeholder 2">
            <a:extLst>
              <a:ext uri="{FF2B5EF4-FFF2-40B4-BE49-F238E27FC236}">
                <a16:creationId xmlns:a16="http://schemas.microsoft.com/office/drawing/2014/main" id="{7B09D547-4CB5-CD4D-12A3-F6A7E42791AB}"/>
              </a:ext>
            </a:extLst>
          </p:cNvPr>
          <p:cNvSpPr>
            <a:spLocks noGrp="1"/>
          </p:cNvSpPr>
          <p:nvPr>
            <p:ph type="body" sz="quarter" idx="42"/>
          </p:nvPr>
        </p:nvSpPr>
        <p:spPr>
          <a:xfrm>
            <a:off x="6052768" y="3904126"/>
            <a:ext cx="1905739" cy="259828"/>
          </a:xfrm>
        </p:spPr>
        <p:txBody>
          <a:bodyPr>
            <a:noAutofit/>
          </a:bodyPr>
          <a:lstStyle>
            <a:lvl1pPr marL="0" indent="0">
              <a:lnSpc>
                <a:spcPct val="100000"/>
              </a:lnSpc>
              <a:buNone/>
              <a:defRPr sz="1400" b="1"/>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pic>
        <p:nvPicPr>
          <p:cNvPr id="37" name="Graphic 36">
            <a:extLst>
              <a:ext uri="{FF2B5EF4-FFF2-40B4-BE49-F238E27FC236}">
                <a16:creationId xmlns:a16="http://schemas.microsoft.com/office/drawing/2014/main" id="{46DFA383-77E5-3680-6254-F5987CAE815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1432" y="5795598"/>
            <a:ext cx="1236204" cy="256286"/>
          </a:xfrm>
          <a:prstGeom prst="rect">
            <a:avLst/>
          </a:prstGeom>
        </p:spPr>
      </p:pic>
      <p:pic>
        <p:nvPicPr>
          <p:cNvPr id="38" name="Graphic 37">
            <a:extLst>
              <a:ext uri="{FF2B5EF4-FFF2-40B4-BE49-F238E27FC236}">
                <a16:creationId xmlns:a16="http://schemas.microsoft.com/office/drawing/2014/main" id="{AE50E5F3-830B-48E5-46C0-9F48384E078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579149" y="4658139"/>
            <a:ext cx="1612851" cy="2199861"/>
          </a:xfrm>
          <a:prstGeom prst="rect">
            <a:avLst/>
          </a:prstGeom>
        </p:spPr>
      </p:pic>
      <p:sp>
        <p:nvSpPr>
          <p:cNvPr id="39" name="Text Placeholder 15">
            <a:extLst>
              <a:ext uri="{FF2B5EF4-FFF2-40B4-BE49-F238E27FC236}">
                <a16:creationId xmlns:a16="http://schemas.microsoft.com/office/drawing/2014/main" id="{8D833987-C148-7A06-BA78-3EC72A194669}"/>
              </a:ext>
            </a:extLst>
          </p:cNvPr>
          <p:cNvSpPr>
            <a:spLocks noGrp="1"/>
          </p:cNvSpPr>
          <p:nvPr>
            <p:ph type="body" sz="quarter" idx="18"/>
          </p:nvPr>
        </p:nvSpPr>
        <p:spPr>
          <a:xfrm>
            <a:off x="7629783" y="5789926"/>
            <a:ext cx="3982577" cy="534328"/>
          </a:xfrm>
        </p:spPr>
        <p:txBody>
          <a:bodyPr>
            <a:noAutofit/>
          </a:bodyPr>
          <a:lstStyle>
            <a:lvl1pPr marL="0" indent="0" algn="r">
              <a:buNone/>
              <a:defRPr sz="2000" b="1">
                <a:solidFill>
                  <a:srgbClr val="00572D"/>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a:t>
            </a:r>
          </a:p>
        </p:txBody>
      </p:sp>
      <p:sp>
        <p:nvSpPr>
          <p:cNvPr id="12" name="Picture Placeholder 20">
            <a:extLst>
              <a:ext uri="{FF2B5EF4-FFF2-40B4-BE49-F238E27FC236}">
                <a16:creationId xmlns:a16="http://schemas.microsoft.com/office/drawing/2014/main" id="{DA4D3723-9353-1503-6246-E4A791BE0171}"/>
              </a:ext>
            </a:extLst>
          </p:cNvPr>
          <p:cNvSpPr>
            <a:spLocks noGrp="1"/>
          </p:cNvSpPr>
          <p:nvPr>
            <p:ph type="pic" sz="quarter" idx="23"/>
          </p:nvPr>
        </p:nvSpPr>
        <p:spPr>
          <a:xfrm>
            <a:off x="8161018" y="3610658"/>
            <a:ext cx="1283327" cy="1673045"/>
          </a:xfrm>
        </p:spPr>
        <p:txBody>
          <a:bodyPr/>
          <a:lstStyle>
            <a:lvl1pPr marL="0" indent="0">
              <a:buNone/>
              <a:defRPr/>
            </a:lvl1pPr>
          </a:lstStyle>
          <a:p>
            <a:endParaRPr lang="en-US" dirty="0"/>
          </a:p>
        </p:txBody>
      </p:sp>
      <p:sp>
        <p:nvSpPr>
          <p:cNvPr id="33" name="Text Placeholder 2">
            <a:extLst>
              <a:ext uri="{FF2B5EF4-FFF2-40B4-BE49-F238E27FC236}">
                <a16:creationId xmlns:a16="http://schemas.microsoft.com/office/drawing/2014/main" id="{69974727-DB10-503B-2B03-330809C27204}"/>
              </a:ext>
            </a:extLst>
          </p:cNvPr>
          <p:cNvSpPr>
            <a:spLocks noGrp="1"/>
          </p:cNvSpPr>
          <p:nvPr>
            <p:ph type="body" sz="quarter" idx="43"/>
          </p:nvPr>
        </p:nvSpPr>
        <p:spPr>
          <a:xfrm>
            <a:off x="9715834" y="4639984"/>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34" name="Text Placeholder 2">
            <a:extLst>
              <a:ext uri="{FF2B5EF4-FFF2-40B4-BE49-F238E27FC236}">
                <a16:creationId xmlns:a16="http://schemas.microsoft.com/office/drawing/2014/main" id="{2AE70E2D-EA23-3C74-B286-5D206A0AA4AD}"/>
              </a:ext>
            </a:extLst>
          </p:cNvPr>
          <p:cNvSpPr>
            <a:spLocks noGrp="1"/>
          </p:cNvSpPr>
          <p:nvPr>
            <p:ph type="body" sz="quarter" idx="44"/>
          </p:nvPr>
        </p:nvSpPr>
        <p:spPr>
          <a:xfrm>
            <a:off x="9716935" y="4450314"/>
            <a:ext cx="1905739" cy="285811"/>
          </a:xfrm>
        </p:spPr>
        <p:txBody>
          <a:bodyPr>
            <a:noAutofit/>
          </a:bodyPr>
          <a:lstStyle>
            <a:lvl1pPr marL="0" indent="0">
              <a:lnSpc>
                <a:spcPct val="100000"/>
              </a:lnSpc>
              <a:buNone/>
              <a:defRPr sz="1200">
                <a:solidFill>
                  <a:srgbClr val="C2BB00"/>
                </a:solidFill>
              </a:defRPr>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35" name="Text Placeholder 2">
            <a:extLst>
              <a:ext uri="{FF2B5EF4-FFF2-40B4-BE49-F238E27FC236}">
                <a16:creationId xmlns:a16="http://schemas.microsoft.com/office/drawing/2014/main" id="{8B0226BA-3709-5823-C168-758B62064AD1}"/>
              </a:ext>
            </a:extLst>
          </p:cNvPr>
          <p:cNvSpPr>
            <a:spLocks noGrp="1"/>
          </p:cNvSpPr>
          <p:nvPr>
            <p:ph type="body" sz="quarter" idx="45"/>
          </p:nvPr>
        </p:nvSpPr>
        <p:spPr>
          <a:xfrm>
            <a:off x="9716932" y="4127967"/>
            <a:ext cx="1905739" cy="285811"/>
          </a:xfrm>
        </p:spPr>
        <p:txBody>
          <a:bodyPr>
            <a:noAutofit/>
          </a:bodyPr>
          <a:lstStyle>
            <a:lvl1pPr marL="0" indent="0">
              <a:lnSpc>
                <a:spcPct val="100000"/>
              </a:lnSpc>
              <a:buNone/>
              <a:defRPr sz="1200"/>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
        <p:nvSpPr>
          <p:cNvPr id="36" name="Text Placeholder 2">
            <a:extLst>
              <a:ext uri="{FF2B5EF4-FFF2-40B4-BE49-F238E27FC236}">
                <a16:creationId xmlns:a16="http://schemas.microsoft.com/office/drawing/2014/main" id="{E1593FEE-2DC7-37CA-2762-7AAC622E18E9}"/>
              </a:ext>
            </a:extLst>
          </p:cNvPr>
          <p:cNvSpPr>
            <a:spLocks noGrp="1"/>
          </p:cNvSpPr>
          <p:nvPr>
            <p:ph type="body" sz="quarter" idx="46"/>
          </p:nvPr>
        </p:nvSpPr>
        <p:spPr>
          <a:xfrm>
            <a:off x="9710357" y="3904131"/>
            <a:ext cx="1905739" cy="259828"/>
          </a:xfrm>
        </p:spPr>
        <p:txBody>
          <a:bodyPr>
            <a:noAutofit/>
          </a:bodyPr>
          <a:lstStyle>
            <a:lvl1pPr marL="0" indent="0">
              <a:lnSpc>
                <a:spcPct val="100000"/>
              </a:lnSpc>
              <a:buNone/>
              <a:defRPr sz="1400" b="1"/>
            </a:lvl1pPr>
            <a:lvl2pPr marL="457200" indent="0">
              <a:lnSpc>
                <a:spcPts val="2000"/>
              </a:lnSpc>
              <a:buNone/>
              <a:defRPr sz="1600"/>
            </a:lvl2pPr>
            <a:lvl3pPr marL="914400" indent="0">
              <a:lnSpc>
                <a:spcPts val="2000"/>
              </a:lnSpc>
              <a:buNone/>
              <a:defRPr sz="1600"/>
            </a:lvl3pPr>
            <a:lvl4pPr marL="1371600" indent="0">
              <a:lnSpc>
                <a:spcPts val="2000"/>
              </a:lnSpc>
              <a:buNone/>
              <a:defRPr sz="1600"/>
            </a:lvl4pPr>
            <a:lvl5pPr marL="1828800" indent="0">
              <a:lnSpc>
                <a:spcPts val="2000"/>
              </a:lnSpc>
              <a:buNone/>
              <a:defRPr sz="1600"/>
            </a:lvl5pPr>
          </a:lstStyle>
          <a:p>
            <a:pPr lvl="0"/>
            <a:r>
              <a:rPr lang="en-US" dirty="0"/>
              <a:t>Click to edit</a:t>
            </a:r>
          </a:p>
        </p:txBody>
      </p:sp>
    </p:spTree>
    <p:extLst>
      <p:ext uri="{BB962C8B-B14F-4D97-AF65-F5344CB8AC3E}">
        <p14:creationId xmlns:p14="http://schemas.microsoft.com/office/powerpoint/2010/main" val="305202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2C8EA-4496-4EF7-3F58-DB7568030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5A70F8-01EC-8BFD-76B7-273E45E96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D7B90-8138-642B-9465-DABA46FEA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9BB45-F35F-4F49-8C4E-301BDE53245E}" type="datetimeFigureOut">
              <a:rPr lang="en-US" smtClean="0"/>
              <a:t>3/25/2024</a:t>
            </a:fld>
            <a:endParaRPr lang="en-US"/>
          </a:p>
        </p:txBody>
      </p:sp>
      <p:sp>
        <p:nvSpPr>
          <p:cNvPr id="5" name="Footer Placeholder 4">
            <a:extLst>
              <a:ext uri="{FF2B5EF4-FFF2-40B4-BE49-F238E27FC236}">
                <a16:creationId xmlns:a16="http://schemas.microsoft.com/office/drawing/2014/main" id="{AF8ECA0A-69B2-1E2B-A441-527D834A3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B7A6C-2CBF-C4D1-6F0C-41E488C4F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95406-DEC2-40E3-AC9C-12575E44C4A2}" type="slidenum">
              <a:rPr lang="en-US" smtClean="0"/>
              <a:t>‹#›</a:t>
            </a:fld>
            <a:endParaRPr lang="en-US"/>
          </a:p>
        </p:txBody>
      </p:sp>
    </p:spTree>
    <p:extLst>
      <p:ext uri="{BB962C8B-B14F-4D97-AF65-F5344CB8AC3E}">
        <p14:creationId xmlns:p14="http://schemas.microsoft.com/office/powerpoint/2010/main" val="15187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C91BE2-D315-A4CA-C4DB-DD575914EFDC}"/>
              </a:ext>
            </a:extLst>
          </p:cNvPr>
          <p:cNvSpPr>
            <a:spLocks noGrp="1"/>
          </p:cNvSpPr>
          <p:nvPr>
            <p:ph type="body" sz="quarter" idx="10"/>
          </p:nvPr>
        </p:nvSpPr>
        <p:spPr>
          <a:xfrm>
            <a:off x="705140" y="1747520"/>
            <a:ext cx="7658683" cy="2692400"/>
          </a:xfrm>
        </p:spPr>
        <p:txBody>
          <a:bodyPr/>
          <a:lstStyle/>
          <a:p>
            <a:pPr>
              <a:lnSpc>
                <a:spcPct val="107000"/>
              </a:lnSpc>
              <a:spcAft>
                <a:spcPts val="800"/>
              </a:spcAft>
            </a:pPr>
            <a:r>
              <a:rPr lang="lv-LV" sz="2400" b="1" kern="100" dirty="0">
                <a:solidFill>
                  <a:srgbClr val="286040"/>
                </a:solidFill>
                <a:effectLst/>
                <a:ea typeface="Calibri" panose="020F0502020204030204" pitchFamily="34" charset="0"/>
              </a:rPr>
              <a:t>«CO2 piesaistes iespējas SIA «Rīgas meži» pārvaldībā esošās teritorijās” </a:t>
            </a:r>
            <a:endParaRPr lang="lv-LV" sz="2400" kern="100" dirty="0">
              <a:effectLst/>
              <a:ea typeface="Calibri" panose="020F0502020204030204" pitchFamily="34" charset="0"/>
            </a:endParaRPr>
          </a:p>
        </p:txBody>
      </p:sp>
      <p:sp>
        <p:nvSpPr>
          <p:cNvPr id="4" name="Text Placeholder 3">
            <a:extLst>
              <a:ext uri="{FF2B5EF4-FFF2-40B4-BE49-F238E27FC236}">
                <a16:creationId xmlns:a16="http://schemas.microsoft.com/office/drawing/2014/main" id="{090FB404-6AA9-0414-45E3-B395E23CB800}"/>
              </a:ext>
            </a:extLst>
          </p:cNvPr>
          <p:cNvSpPr>
            <a:spLocks noGrp="1"/>
          </p:cNvSpPr>
          <p:nvPr>
            <p:ph type="body" sz="quarter" idx="11"/>
          </p:nvPr>
        </p:nvSpPr>
        <p:spPr>
          <a:xfrm>
            <a:off x="386075" y="4060423"/>
            <a:ext cx="5408612" cy="1262075"/>
          </a:xfrm>
        </p:spPr>
        <p:txBody>
          <a:bodyPr/>
          <a:lstStyle/>
          <a:p>
            <a:r>
              <a:rPr lang="lv-LV" sz="1600" dirty="0">
                <a:latin typeface="Arial" panose="020B0604020202020204" pitchFamily="34" charset="0"/>
                <a:cs typeface="Arial" panose="020B0604020202020204" pitchFamily="34" charset="0"/>
              </a:rPr>
              <a:t>20.03.2024.</a:t>
            </a:r>
          </a:p>
          <a:p>
            <a:r>
              <a:rPr lang="lv-LV" dirty="0"/>
              <a:t>SIA Rīgas meži valdes priekšsēdētāja Anita Skudra</a:t>
            </a:r>
          </a:p>
          <a:p>
            <a:r>
              <a:rPr lang="lv-LV" dirty="0"/>
              <a:t>SIA Rīgas meži valdes loceklis Jānis Ģērmanis</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81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83B854-2454-DFF3-8511-B414D2FBC2B6}"/>
              </a:ext>
            </a:extLst>
          </p:cNvPr>
          <p:cNvSpPr>
            <a:spLocks noGrp="1"/>
          </p:cNvSpPr>
          <p:nvPr>
            <p:ph type="body" sz="quarter" idx="10"/>
          </p:nvPr>
        </p:nvSpPr>
        <p:spPr>
          <a:xfrm>
            <a:off x="729044" y="152401"/>
            <a:ext cx="9872695" cy="728870"/>
          </a:xfrm>
        </p:spPr>
        <p:txBody>
          <a:bodyPr/>
          <a:lstStyle/>
          <a:p>
            <a:pPr algn="ctr"/>
            <a:r>
              <a:rPr lang="lv-LV" sz="2400" dirty="0"/>
              <a:t>Purvu teritoriju rekultivāciju iespējas </a:t>
            </a:r>
          </a:p>
        </p:txBody>
      </p:sp>
      <p:sp>
        <p:nvSpPr>
          <p:cNvPr id="3" name="Text Placeholder 2">
            <a:extLst>
              <a:ext uri="{FF2B5EF4-FFF2-40B4-BE49-F238E27FC236}">
                <a16:creationId xmlns:a16="http://schemas.microsoft.com/office/drawing/2014/main" id="{266D5E38-E489-AB8B-A6F8-1C32CC88946D}"/>
              </a:ext>
            </a:extLst>
          </p:cNvPr>
          <p:cNvSpPr>
            <a:spLocks noGrp="1"/>
          </p:cNvSpPr>
          <p:nvPr>
            <p:ph type="body" sz="quarter" idx="18"/>
          </p:nvPr>
        </p:nvSpPr>
        <p:spPr>
          <a:xfrm>
            <a:off x="490330" y="1066800"/>
            <a:ext cx="11264347" cy="4684644"/>
          </a:xfr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800" i="0" u="sng" strike="noStrike" kern="1200" cap="none" spc="0" normalizeH="0" baseline="0" noProof="0" dirty="0">
                <a:ln>
                  <a:noFill/>
                </a:ln>
                <a:solidFill>
                  <a:schemeClr val="accent6">
                    <a:lumMod val="75000"/>
                  </a:schemeClr>
                </a:solidFill>
                <a:effectLst/>
                <a:uLnTx/>
                <a:uFillTx/>
              </a:rPr>
              <a:t>Renaturalizācija</a:t>
            </a:r>
            <a:r>
              <a:rPr kumimoji="0" lang="lv-LV" sz="1800" b="0" i="0" u="none" strike="noStrike" kern="1200" cap="none" spc="0" normalizeH="0" baseline="0" noProof="0" dirty="0">
                <a:ln>
                  <a:noFill/>
                </a:ln>
                <a:solidFill>
                  <a:prstClr val="black"/>
                </a:solidFill>
                <a:effectLst/>
                <a:uLnTx/>
                <a:uFillTx/>
              </a:rPr>
              <a:t> ir rekultivācijas veids purvam raksturīgās vides atjaunošanai, galvenais mērķis ir atjaunot purva ekosistēmas funkcijas, uzlabot hidroloģisko režīmu un veicināt purvam raksturīgas veģetācijas ieviešanos un bioloģiskās daudzveidības palielināšanos ietekmētajā teritorijā;</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800" i="0" u="sng" strike="noStrike" kern="1200" cap="none" spc="0" normalizeH="0" baseline="0" noProof="0" dirty="0">
                <a:ln>
                  <a:noFill/>
                </a:ln>
                <a:solidFill>
                  <a:schemeClr val="accent6">
                    <a:lumMod val="75000"/>
                  </a:schemeClr>
                </a:solidFill>
                <a:effectLst/>
                <a:uLnTx/>
                <a:uFillTx/>
              </a:rPr>
              <a:t>Ūdens krātuvju veidošana </a:t>
            </a:r>
            <a:r>
              <a:rPr kumimoji="0" lang="lv-LV" sz="1800" b="0" i="0" u="none" strike="noStrike" kern="1200" cap="none" spc="0" normalizeH="0" baseline="0" noProof="0" dirty="0">
                <a:ln>
                  <a:noFill/>
                </a:ln>
                <a:solidFill>
                  <a:prstClr val="black"/>
                </a:solidFill>
                <a:effectLst/>
                <a:uLnTx/>
                <a:uFillTx/>
              </a:rPr>
              <a:t>ir rekultivācijas veids  kas paredz bijušajā kūdras ieguves vietā vai tās daļā izveidot mākslīgas ūdenskrātuves;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800" i="0" u="sng" strike="noStrike" kern="1200" cap="none" spc="0" normalizeH="0" baseline="0" noProof="0" dirty="0">
                <a:ln>
                  <a:noFill/>
                </a:ln>
                <a:solidFill>
                  <a:schemeClr val="accent6">
                    <a:lumMod val="75000"/>
                  </a:schemeClr>
                </a:solidFill>
                <a:effectLst/>
                <a:uLnTx/>
                <a:uFillTx/>
                <a:ea typeface="+mj-ea"/>
              </a:rPr>
              <a:t>Daudzgadu kultivēto zēlāju ierīkošana </a:t>
            </a:r>
            <a:r>
              <a:rPr kumimoji="0" lang="lv-LV" sz="1800" b="0" i="0" u="none" strike="noStrike" kern="1200" cap="none" spc="0" normalizeH="0" baseline="0" noProof="0" dirty="0">
                <a:ln>
                  <a:noFill/>
                </a:ln>
                <a:solidFill>
                  <a:prstClr val="black"/>
                </a:solidFill>
                <a:effectLst/>
                <a:uLnTx/>
                <a:uFillTx/>
                <a:ea typeface="+mj-ea"/>
              </a:rPr>
              <a:t>ir rekultivācijas veids, kas paredz bijušo kūdras ieguves vietu pārveidošanu par lauksamniecībā izmantojamām zemēm, ierīkojot daudzgadīgos (ilggadīgos) zālājus, kas pēc tam tiek regulāri pļauti vai noganīti;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800" i="0" u="sng" strike="noStrike" kern="1200" cap="none" spc="0" normalizeH="0" baseline="0" noProof="0" dirty="0">
                <a:ln>
                  <a:noFill/>
                </a:ln>
                <a:solidFill>
                  <a:schemeClr val="accent6">
                    <a:lumMod val="75000"/>
                  </a:schemeClr>
                </a:solidFill>
                <a:effectLst/>
                <a:uLnTx/>
                <a:uFillTx/>
                <a:ea typeface="+mj-ea"/>
              </a:rPr>
              <a:t>Koku audzēšana ir </a:t>
            </a:r>
            <a:r>
              <a:rPr lang="lv-LV" sz="1800" b="0" dirty="0">
                <a:solidFill>
                  <a:schemeClr val="tx1"/>
                </a:solidFill>
                <a:effectLst/>
                <a:ea typeface="Times New Roman" panose="02020603050405020304" pitchFamily="18" charset="0"/>
              </a:rPr>
              <a:t>apmežošana izstrādātos kūdras laukos veicinot dabisko apmežošanās procesu vai mērķtiecīgi ieaudzējot kokus, kur ieskaita kokaugu stādījumus vai </a:t>
            </a:r>
            <a:r>
              <a:rPr lang="lv-LV" sz="1800" b="0" dirty="0" err="1">
                <a:solidFill>
                  <a:schemeClr val="tx1"/>
                </a:solidFill>
                <a:effectLst/>
                <a:ea typeface="Times New Roman" panose="02020603050405020304" pitchFamily="18" charset="0"/>
              </a:rPr>
              <a:t>īscirtmeta</a:t>
            </a:r>
            <a:r>
              <a:rPr lang="lv-LV" sz="1800" b="0" dirty="0">
                <a:solidFill>
                  <a:schemeClr val="tx1"/>
                </a:solidFill>
                <a:effectLst/>
                <a:ea typeface="Times New Roman" panose="02020603050405020304" pitchFamily="18" charset="0"/>
              </a:rPr>
              <a:t> </a:t>
            </a:r>
            <a:r>
              <a:rPr lang="lv-LV" sz="1800" b="0" dirty="0" err="1">
                <a:solidFill>
                  <a:schemeClr val="tx1"/>
                </a:solidFill>
                <a:effectLst/>
                <a:ea typeface="Times New Roman" panose="02020603050405020304" pitchFamily="18" charset="0"/>
              </a:rPr>
              <a:t>atvasāju</a:t>
            </a:r>
            <a:r>
              <a:rPr lang="lv-LV" sz="1800" b="0" dirty="0">
                <a:solidFill>
                  <a:schemeClr val="tx1"/>
                </a:solidFill>
                <a:effectLst/>
                <a:ea typeface="Times New Roman" panose="02020603050405020304" pitchFamily="18" charset="0"/>
              </a:rPr>
              <a:t> stādījumus.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800" i="0" u="sng" strike="noStrike" kern="1200" cap="none" spc="0" normalizeH="0" baseline="0" noProof="0" dirty="0" err="1">
                <a:ln>
                  <a:noFill/>
                </a:ln>
                <a:solidFill>
                  <a:schemeClr val="accent6">
                    <a:lumMod val="75000"/>
                  </a:schemeClr>
                </a:solidFill>
                <a:effectLst/>
                <a:uLnTx/>
                <a:uFillTx/>
                <a:ea typeface="+mj-ea"/>
              </a:rPr>
              <a:t>Paludikultūru</a:t>
            </a:r>
            <a:r>
              <a:rPr kumimoji="0" lang="lv-LV" sz="1800" i="0" u="sng" strike="noStrike" kern="1200" cap="none" spc="0" normalizeH="0" baseline="0" noProof="0" dirty="0">
                <a:ln>
                  <a:noFill/>
                </a:ln>
                <a:solidFill>
                  <a:schemeClr val="accent6">
                    <a:lumMod val="75000"/>
                  </a:schemeClr>
                </a:solidFill>
                <a:effectLst/>
                <a:uLnTx/>
                <a:uFillTx/>
                <a:ea typeface="+mj-ea"/>
              </a:rPr>
              <a:t> izveide </a:t>
            </a:r>
            <a:r>
              <a:rPr kumimoji="0" lang="lv-LV" sz="1800" b="0" i="0" u="none" strike="noStrike" kern="1200" cap="none" spc="0" normalizeH="0" baseline="0" noProof="0" dirty="0">
                <a:ln>
                  <a:noFill/>
                </a:ln>
                <a:solidFill>
                  <a:prstClr val="black"/>
                </a:solidFill>
                <a:effectLst/>
                <a:uLnTx/>
                <a:uFillTx/>
                <a:ea typeface="+mj-ea"/>
              </a:rPr>
              <a:t>nozīmē jebkuru kultivējamu augu stādījumu vai sējumu uz periodiski applūstošām vai mitrām kūdras augsnēm. Šaurākā nozīmē terminu lieto runājot par kultivējamiem un saimnieciski izmantojamiem augiem, kam dabiskā dzīves vide ir mitras kūdras augsnes, tostarp purvi;</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1800" i="0" u="sng" strike="noStrike" kern="1200" cap="none" spc="0" normalizeH="0" baseline="0" noProof="0" dirty="0">
                <a:ln>
                  <a:noFill/>
                </a:ln>
                <a:solidFill>
                  <a:schemeClr val="accent6">
                    <a:lumMod val="75000"/>
                  </a:schemeClr>
                </a:solidFill>
                <a:effectLst/>
                <a:uLnTx/>
                <a:uFillTx/>
                <a:ea typeface="+mj-ea"/>
              </a:rPr>
              <a:t>Ogu ražošana </a:t>
            </a:r>
            <a:r>
              <a:rPr kumimoji="0" lang="lv-LV" sz="1800" b="0" i="0" u="none" strike="noStrike" kern="1200" cap="none" spc="0" normalizeH="0" baseline="0" noProof="0" dirty="0">
                <a:ln>
                  <a:noFill/>
                </a:ln>
                <a:solidFill>
                  <a:prstClr val="black"/>
                </a:solidFill>
                <a:effectLst/>
                <a:uLnTx/>
                <a:uFillTx/>
              </a:rPr>
              <a:t>paredz bijušo kūdras ieguves vietu pārveidošanu par lauksaimniecībā izmantojamām zemēm, kurās audzē lielogu dzērvenes vai krūmmellenes.</a:t>
            </a:r>
            <a:endParaRPr kumimoji="0" lang="lv-LV" sz="1800" b="0" i="0" u="none" strike="noStrike" kern="1200" cap="none" spc="0" normalizeH="0" baseline="0" noProof="0" dirty="0">
              <a:ln>
                <a:noFill/>
              </a:ln>
              <a:solidFill>
                <a:prstClr val="black"/>
              </a:solidFill>
              <a:effectLst/>
              <a:uLnTx/>
              <a:uFillTx/>
              <a:ea typeface="+mj-e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lv-LV" sz="1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v-LV" sz="4000" b="0" i="0" u="none" strike="noStrike" kern="1200" cap="none" spc="0" normalizeH="0" baseline="0" noProof="0" dirty="0">
                <a:ln>
                  <a:noFill/>
                </a:ln>
                <a:solidFill>
                  <a:prstClr val="black"/>
                </a:solidFill>
                <a:effectLst/>
                <a:uLnTx/>
                <a:uFillTx/>
                <a:latin typeface="Calibri Light" panose="020F0302020204030204"/>
                <a:ea typeface="+mj-ea"/>
                <a:cs typeface="+mj-cs"/>
              </a:rPr>
              <a:t> </a:t>
            </a:r>
            <a:endParaRPr kumimoji="0" lang="lv-LV"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mj-lt"/>
              <a:buAutoNum type="arabicPeriod"/>
            </a:pPr>
            <a:endParaRPr lang="lv-LV" dirty="0"/>
          </a:p>
        </p:txBody>
      </p:sp>
    </p:spTree>
    <p:extLst>
      <p:ext uri="{BB962C8B-B14F-4D97-AF65-F5344CB8AC3E}">
        <p14:creationId xmlns:p14="http://schemas.microsoft.com/office/powerpoint/2010/main" val="323788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43A5A-FA09-4D79-9791-E31DF2E63DD6}"/>
              </a:ext>
            </a:extLst>
          </p:cNvPr>
          <p:cNvSpPr>
            <a:spLocks noGrp="1"/>
          </p:cNvSpPr>
          <p:nvPr>
            <p:ph type="body" sz="quarter" idx="10"/>
          </p:nvPr>
        </p:nvSpPr>
        <p:spPr>
          <a:xfrm>
            <a:off x="729044" y="258418"/>
            <a:ext cx="10482295" cy="927652"/>
          </a:xfrm>
        </p:spPr>
        <p:txBody>
          <a:bodyPr/>
          <a:lstStyle/>
          <a:p>
            <a:pPr algn="ctr">
              <a:lnSpc>
                <a:spcPct val="100000"/>
              </a:lnSpc>
            </a:pPr>
            <a:r>
              <a:rPr kumimoji="0" lang="lv-LV" altLang="lv-LV" sz="2400" i="0" u="none" strike="noStrike" kern="1200" cap="none" spc="0" normalizeH="0" baseline="0" noProof="0" dirty="0">
                <a:ln>
                  <a:noFill/>
                </a:ln>
                <a:solidFill>
                  <a:srgbClr val="286140"/>
                </a:solidFill>
                <a:effectLst/>
                <a:uLnTx/>
                <a:uFillTx/>
                <a:ea typeface="+mj-ea"/>
              </a:rPr>
              <a:t>SEG metodika un aprēķini </a:t>
            </a:r>
          </a:p>
          <a:p>
            <a:pPr marL="0" marR="0" lvl="0" indent="0" algn="ctr" defTabSz="914400" rtl="0" eaLnBrk="1" fontAlgn="auto" latinLnBrk="0" hangingPunct="1">
              <a:lnSpc>
                <a:spcPct val="100000"/>
              </a:lnSpc>
              <a:spcBef>
                <a:spcPts val="1000"/>
              </a:spcBef>
              <a:spcAft>
                <a:spcPts val="800"/>
              </a:spcAft>
              <a:buClrTx/>
              <a:buSzTx/>
              <a:buFont typeface="Arial" panose="020B0604020202020204" pitchFamily="34" charset="0"/>
              <a:buNone/>
              <a:tabLst>
                <a:tab pos="457200" algn="l"/>
              </a:tabLst>
              <a:defRPr/>
            </a:pPr>
            <a:r>
              <a:rPr kumimoji="0" lang="lv-LV" sz="2400" i="0" u="none" strike="noStrike" kern="1200" cap="none" spc="0" normalizeH="0" baseline="0" noProof="0" dirty="0">
                <a:ln>
                  <a:noFill/>
                </a:ln>
                <a:solidFill>
                  <a:srgbClr val="286140"/>
                </a:solidFill>
                <a:effectLst/>
                <a:uLnTx/>
                <a:uFillTx/>
                <a:ea typeface="Calibri" panose="020F0502020204030204" pitchFamily="34" charset="0"/>
              </a:rPr>
              <a:t>IPCC un Nacionālo SEG faktoru salīdzinājums mitrāju teritorijās</a:t>
            </a:r>
          </a:p>
          <a:p>
            <a:pPr algn="ctr">
              <a:lnSpc>
                <a:spcPct val="100000"/>
              </a:lnSpc>
            </a:pPr>
            <a:endParaRPr kumimoji="0" lang="lv-LV" altLang="lv-LV" sz="2400" i="0" u="none" strike="noStrike" kern="1200" cap="none" spc="0" normalizeH="0" baseline="0" noProof="0" dirty="0">
              <a:ln>
                <a:noFill/>
              </a:ln>
              <a:solidFill>
                <a:srgbClr val="286140"/>
              </a:solidFill>
              <a:effectLst/>
              <a:uLnTx/>
              <a:uFillTx/>
              <a:ea typeface="+mj-ea"/>
            </a:endParaRPr>
          </a:p>
          <a:p>
            <a:pPr algn="ctr"/>
            <a:endParaRPr lang="lv-LV" sz="2400" dirty="0">
              <a:solidFill>
                <a:schemeClr val="accent6">
                  <a:lumMod val="75000"/>
                </a:schemeClr>
              </a:solidFill>
              <a:ea typeface="+mj-ea"/>
            </a:endParaRPr>
          </a:p>
          <a:p>
            <a:pPr algn="ctr"/>
            <a:endParaRPr lang="lv-LV" sz="2400" dirty="0">
              <a:solidFill>
                <a:schemeClr val="accent6">
                  <a:lumMod val="75000"/>
                </a:schemeClr>
              </a:solidFill>
            </a:endParaRPr>
          </a:p>
        </p:txBody>
      </p:sp>
      <p:pic>
        <p:nvPicPr>
          <p:cNvPr id="6" name="Picture 5">
            <a:extLst>
              <a:ext uri="{FF2B5EF4-FFF2-40B4-BE49-F238E27FC236}">
                <a16:creationId xmlns:a16="http://schemas.microsoft.com/office/drawing/2014/main" id="{3F909462-8BAF-2A7D-B77E-8909D598B2F3}"/>
              </a:ext>
            </a:extLst>
          </p:cNvPr>
          <p:cNvPicPr>
            <a:picLocks noChangeAspect="1"/>
          </p:cNvPicPr>
          <p:nvPr/>
        </p:nvPicPr>
        <p:blipFill>
          <a:blip r:embed="rId2"/>
          <a:stretch>
            <a:fillRect/>
          </a:stretch>
        </p:blipFill>
        <p:spPr>
          <a:xfrm>
            <a:off x="1742661" y="1417982"/>
            <a:ext cx="8541025" cy="3839817"/>
          </a:xfrm>
          <a:prstGeom prst="rect">
            <a:avLst/>
          </a:prstGeom>
        </p:spPr>
      </p:pic>
      <p:sp>
        <p:nvSpPr>
          <p:cNvPr id="7" name="Rectangle: Rounded Corners 6">
            <a:extLst>
              <a:ext uri="{FF2B5EF4-FFF2-40B4-BE49-F238E27FC236}">
                <a16:creationId xmlns:a16="http://schemas.microsoft.com/office/drawing/2014/main" id="{65913FA4-F953-7787-CBD3-A96801EA1F14}"/>
              </a:ext>
            </a:extLst>
          </p:cNvPr>
          <p:cNvSpPr/>
          <p:nvPr/>
        </p:nvSpPr>
        <p:spPr>
          <a:xfrm>
            <a:off x="402770" y="5257800"/>
            <a:ext cx="11321143" cy="1316666"/>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spcBef>
                <a:spcPts val="1000"/>
              </a:spcBef>
              <a:spcAft>
                <a:spcPts val="800"/>
              </a:spcAft>
            </a:pPr>
            <a:r>
              <a:rPr lang="lv-LV" sz="1600" b="1" kern="1200" dirty="0">
                <a:solidFill>
                  <a:srgbClr val="4D7D3A"/>
                </a:solidFill>
                <a:effectLst/>
                <a:latin typeface="Arial" panose="020B0604020202020204" pitchFamily="34" charset="0"/>
                <a:ea typeface="Calibri" panose="020F0502020204030204" pitchFamily="34" charset="0"/>
                <a:cs typeface="Arial" panose="020B0604020202020204" pitchFamily="34" charset="0"/>
              </a:rPr>
              <a:t>				</a:t>
            </a:r>
            <a:r>
              <a:rPr lang="lv-LV" sz="1600" b="1" u="sng" kern="1200" dirty="0">
                <a:solidFill>
                  <a:srgbClr val="286140"/>
                </a:solidFill>
                <a:latin typeface="Arial" panose="020B0604020202020204" pitchFamily="34" charset="0"/>
                <a:ea typeface="Calibri" panose="020F0502020204030204" pitchFamily="34" charset="0"/>
                <a:cs typeface="Arial" panose="020B0604020202020204" pitchFamily="34" charset="0"/>
              </a:rPr>
              <a:t>No dabīgiem mitrājiem SEG netiek rēķināti. </a:t>
            </a:r>
            <a:endParaRPr lang="lv-LV" sz="1600" b="1" u="sng" kern="100" dirty="0">
              <a:solidFill>
                <a:srgbClr val="286140"/>
              </a:solidFill>
              <a:latin typeface="Arial" panose="020B0604020202020204" pitchFamily="34" charset="0"/>
              <a:ea typeface="Calibri" panose="020F0502020204030204" pitchFamily="34" charset="0"/>
              <a:cs typeface="Arial" panose="020B0604020202020204" pitchFamily="34" charset="0"/>
            </a:endParaRPr>
          </a:p>
          <a:p>
            <a:pPr>
              <a:lnSpc>
                <a:spcPct val="90000"/>
              </a:lnSpc>
              <a:spcBef>
                <a:spcPts val="1000"/>
              </a:spcBef>
              <a:spcAft>
                <a:spcPts val="800"/>
              </a:spcAft>
            </a:pPr>
            <a:r>
              <a:rPr lang="lv-LV" sz="1600" b="1" kern="1200" dirty="0">
                <a:solidFill>
                  <a:srgbClr val="286140"/>
                </a:solidFill>
                <a:effectLst/>
                <a:latin typeface="Arial" panose="020B0604020202020204" pitchFamily="34" charset="0"/>
                <a:ea typeface="Calibri" panose="020F0502020204030204" pitchFamily="34" charset="0"/>
                <a:cs typeface="Arial" panose="020B0604020202020204" pitchFamily="34" charset="0"/>
              </a:rPr>
              <a:t>Avots:  SIA Rīgas meži 2023.gadā izstrādātas priekšizpētes secinājumi, par pamatu izmantojot LIFE REstore projektā izstrādātos nacionālos SEG emisiju faktorus. </a:t>
            </a:r>
            <a:r>
              <a:rPr lang="lv-LV" sz="1600" b="1" kern="100" dirty="0">
                <a:solidFill>
                  <a:srgbClr val="286140"/>
                </a:solidFill>
                <a:effectLst/>
                <a:latin typeface="Arial" panose="020B0604020202020204" pitchFamily="34" charset="0"/>
                <a:ea typeface="Calibri" panose="020F0502020204030204" pitchFamily="34" charset="0"/>
                <a:cs typeface="Arial" panose="020B0604020202020204" pitchFamily="34" charset="0"/>
              </a:rPr>
              <a:t>Projekts “Degradētu purvu atbildīga apsaimniekošana un ilgtspējīga izmantošana Latvijā, LIFE REstore” (LIFE14 CCM/LV/001103)</a:t>
            </a:r>
            <a:endParaRPr lang="lv-LV" sz="1600" kern="100" dirty="0">
              <a:solidFill>
                <a:srgbClr val="28614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029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A0F3CB-8B1F-63A8-9A2D-2A4C74B3E701}"/>
              </a:ext>
            </a:extLst>
          </p:cNvPr>
          <p:cNvSpPr>
            <a:spLocks noGrp="1"/>
          </p:cNvSpPr>
          <p:nvPr>
            <p:ph type="body" sz="quarter" idx="10"/>
          </p:nvPr>
        </p:nvSpPr>
        <p:spPr>
          <a:xfrm>
            <a:off x="689287" y="570623"/>
            <a:ext cx="11158155" cy="624583"/>
          </a:xfrm>
        </p:spPr>
        <p:txBody>
          <a:bodyPr/>
          <a:lstStyle/>
          <a:p>
            <a:pPr algn="ctr"/>
            <a:r>
              <a:rPr kumimoji="0" lang="lv-LV" sz="2400" i="0" u="none" strike="noStrike" kern="1200" cap="none" spc="0" normalizeH="0" baseline="0" noProof="0" dirty="0">
                <a:ln>
                  <a:noFill/>
                </a:ln>
                <a:solidFill>
                  <a:srgbClr val="286140"/>
                </a:solidFill>
                <a:effectLst/>
                <a:uLnTx/>
                <a:uFillTx/>
                <a:ea typeface="Calibri" panose="020F0502020204030204" pitchFamily="34" charset="0"/>
              </a:rPr>
              <a:t>Rekultivācijas scenāriju SEG emisiju faktori</a:t>
            </a:r>
            <a:endParaRPr lang="lv-LV" sz="2400" dirty="0">
              <a:solidFill>
                <a:srgbClr val="286140"/>
              </a:solidFill>
            </a:endParaRPr>
          </a:p>
        </p:txBody>
      </p:sp>
      <p:pic>
        <p:nvPicPr>
          <p:cNvPr id="5" name="Picture 4">
            <a:extLst>
              <a:ext uri="{FF2B5EF4-FFF2-40B4-BE49-F238E27FC236}">
                <a16:creationId xmlns:a16="http://schemas.microsoft.com/office/drawing/2014/main" id="{3746D176-5AD3-0AED-A129-B751D1C5D1F3}"/>
              </a:ext>
            </a:extLst>
          </p:cNvPr>
          <p:cNvPicPr>
            <a:picLocks noChangeAspect="1"/>
          </p:cNvPicPr>
          <p:nvPr/>
        </p:nvPicPr>
        <p:blipFill>
          <a:blip r:embed="rId2"/>
          <a:stretch>
            <a:fillRect/>
          </a:stretch>
        </p:blipFill>
        <p:spPr>
          <a:xfrm>
            <a:off x="1086678" y="1477617"/>
            <a:ext cx="9508435" cy="3810000"/>
          </a:xfrm>
          <a:prstGeom prst="rect">
            <a:avLst/>
          </a:prstGeom>
        </p:spPr>
      </p:pic>
    </p:spTree>
    <p:extLst>
      <p:ext uri="{BB962C8B-B14F-4D97-AF65-F5344CB8AC3E}">
        <p14:creationId xmlns:p14="http://schemas.microsoft.com/office/powerpoint/2010/main" val="2830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C80334-09C7-E606-37B3-85490E7DC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406" y="549422"/>
            <a:ext cx="2638063" cy="1459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carbonization Images – Browse 2,869 Stock Photos, Vectors, and Video |  Adobe Stock">
            <a:extLst>
              <a:ext uri="{FF2B5EF4-FFF2-40B4-BE49-F238E27FC236}">
                <a16:creationId xmlns:a16="http://schemas.microsoft.com/office/drawing/2014/main" id="{DED120BD-8BD6-6951-A9B0-53C4F5730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305" y="1556478"/>
            <a:ext cx="3537533" cy="23583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uce the energy bills and greenhouse gas emissions">
            <a:extLst>
              <a:ext uri="{FF2B5EF4-FFF2-40B4-BE49-F238E27FC236}">
                <a16:creationId xmlns:a16="http://schemas.microsoft.com/office/drawing/2014/main" id="{E2F0AB51-5665-C408-8B38-AAC418BCB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632" y="3429000"/>
            <a:ext cx="3668363" cy="24395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A573763-577A-14FE-A8F8-A180831A3D74}"/>
              </a:ext>
            </a:extLst>
          </p:cNvPr>
          <p:cNvSpPr/>
          <p:nvPr/>
        </p:nvSpPr>
        <p:spPr>
          <a:xfrm>
            <a:off x="453005" y="301947"/>
            <a:ext cx="5008228" cy="494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DBEA652E-9605-D088-2ED0-A09456EE12E2}"/>
              </a:ext>
            </a:extLst>
          </p:cNvPr>
          <p:cNvSpPr txBox="1"/>
          <p:nvPr/>
        </p:nvSpPr>
        <p:spPr>
          <a:xfrm>
            <a:off x="578840" y="291399"/>
            <a:ext cx="4756558" cy="423321"/>
          </a:xfrm>
          <a:prstGeom prst="rect">
            <a:avLst/>
          </a:prstGeom>
          <a:noFill/>
        </p:spPr>
        <p:txBody>
          <a:bodyPr wrap="square" rtlCol="0">
            <a:spAutoFit/>
          </a:bodyPr>
          <a:lstStyle/>
          <a:p>
            <a:pPr algn="l">
              <a:lnSpc>
                <a:spcPct val="130000"/>
              </a:lnSpc>
              <a:defRPr/>
            </a:pPr>
            <a:r>
              <a:rPr lang="lv-LV" sz="1800" b="0" kern="100" dirty="0">
                <a:solidFill>
                  <a:schemeClr val="bg1"/>
                </a:solidFill>
                <a:ea typeface="Calibri" panose="020F0502020204030204" pitchFamily="34" charset="0"/>
              </a:rPr>
              <a:t>Metodika ietekmes izmērīšanai</a:t>
            </a:r>
          </a:p>
        </p:txBody>
      </p:sp>
      <p:sp>
        <p:nvSpPr>
          <p:cNvPr id="13" name="Rectangle: Rounded Corners 12">
            <a:extLst>
              <a:ext uri="{FF2B5EF4-FFF2-40B4-BE49-F238E27FC236}">
                <a16:creationId xmlns:a16="http://schemas.microsoft.com/office/drawing/2014/main" id="{2B2A820C-3CCD-74F9-ACF3-53CC3276609B}"/>
              </a:ext>
            </a:extLst>
          </p:cNvPr>
          <p:cNvSpPr/>
          <p:nvPr/>
        </p:nvSpPr>
        <p:spPr>
          <a:xfrm>
            <a:off x="453005" y="3330054"/>
            <a:ext cx="5008228" cy="494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2EA009AE-BC24-9E87-77CB-E5D8D0823957}"/>
              </a:ext>
            </a:extLst>
          </p:cNvPr>
          <p:cNvSpPr txBox="1"/>
          <p:nvPr/>
        </p:nvSpPr>
        <p:spPr>
          <a:xfrm>
            <a:off x="578840" y="3325589"/>
            <a:ext cx="4756558" cy="423321"/>
          </a:xfrm>
          <a:prstGeom prst="rect">
            <a:avLst/>
          </a:prstGeom>
          <a:noFill/>
        </p:spPr>
        <p:txBody>
          <a:bodyPr wrap="square" rtlCol="0">
            <a:spAutoFit/>
          </a:bodyPr>
          <a:lstStyle/>
          <a:p>
            <a:pPr algn="l">
              <a:lnSpc>
                <a:spcPct val="130000"/>
              </a:lnSpc>
              <a:defRPr/>
            </a:pPr>
            <a:r>
              <a:rPr lang="lv-LV" sz="1800" b="0" kern="100" dirty="0">
                <a:solidFill>
                  <a:schemeClr val="bg1"/>
                </a:solidFill>
                <a:ea typeface="Calibri" panose="020F0502020204030204" pitchFamily="34" charset="0"/>
              </a:rPr>
              <a:t>Verificējams rezultāts</a:t>
            </a:r>
          </a:p>
        </p:txBody>
      </p:sp>
      <p:sp>
        <p:nvSpPr>
          <p:cNvPr id="15" name="TextBox 14">
            <a:extLst>
              <a:ext uri="{FF2B5EF4-FFF2-40B4-BE49-F238E27FC236}">
                <a16:creationId xmlns:a16="http://schemas.microsoft.com/office/drawing/2014/main" id="{51EC124A-DA0A-C68E-486D-1D1F1F8AA5A3}"/>
              </a:ext>
            </a:extLst>
          </p:cNvPr>
          <p:cNvSpPr txBox="1"/>
          <p:nvPr/>
        </p:nvSpPr>
        <p:spPr>
          <a:xfrm>
            <a:off x="578839" y="796897"/>
            <a:ext cx="4882393" cy="646331"/>
          </a:xfrm>
          <a:prstGeom prst="rect">
            <a:avLst/>
          </a:prstGeom>
          <a:noFill/>
        </p:spPr>
        <p:txBody>
          <a:bodyPr wrap="square" rtlCol="0">
            <a:spAutoFit/>
          </a:bodyPr>
          <a:lstStyle/>
          <a:p>
            <a:pPr marL="285750" indent="-285750">
              <a:buFont typeface="Wingdings" panose="05000000000000000000" pitchFamily="2" charset="2"/>
              <a:buChar char="§"/>
            </a:pPr>
            <a:r>
              <a:rPr lang="lv-LV" dirty="0"/>
              <a:t>Latvijai ir izstrādi un apstiprināti SEG emisiju nacionālie faktori (uzskaites metodika)</a:t>
            </a:r>
          </a:p>
        </p:txBody>
      </p:sp>
      <p:sp>
        <p:nvSpPr>
          <p:cNvPr id="16" name="TextBox 15">
            <a:extLst>
              <a:ext uri="{FF2B5EF4-FFF2-40B4-BE49-F238E27FC236}">
                <a16:creationId xmlns:a16="http://schemas.microsoft.com/office/drawing/2014/main" id="{10E4D59C-0241-8676-5D62-DC7227347C48}"/>
              </a:ext>
            </a:extLst>
          </p:cNvPr>
          <p:cNvSpPr txBox="1"/>
          <p:nvPr/>
        </p:nvSpPr>
        <p:spPr>
          <a:xfrm>
            <a:off x="578839" y="1605337"/>
            <a:ext cx="5088716" cy="646331"/>
          </a:xfrm>
          <a:prstGeom prst="rect">
            <a:avLst/>
          </a:prstGeom>
          <a:noFill/>
        </p:spPr>
        <p:txBody>
          <a:bodyPr wrap="square" rtlCol="0">
            <a:spAutoFit/>
          </a:bodyPr>
          <a:lstStyle/>
          <a:p>
            <a:pPr marL="285750" indent="-285750">
              <a:buFont typeface="Wingdings" panose="05000000000000000000" pitchFamily="2" charset="2"/>
              <a:buChar char="§"/>
            </a:pPr>
            <a:r>
              <a:rPr lang="lv-LV" dirty="0"/>
              <a:t>Esošo SEG emisiju uzskaites metodika, mūsuprāt,  nenodrošina vajadzīgo detalizāciju</a:t>
            </a:r>
          </a:p>
        </p:txBody>
      </p:sp>
      <p:sp>
        <p:nvSpPr>
          <p:cNvPr id="17" name="TextBox 16">
            <a:extLst>
              <a:ext uri="{FF2B5EF4-FFF2-40B4-BE49-F238E27FC236}">
                <a16:creationId xmlns:a16="http://schemas.microsoft.com/office/drawing/2014/main" id="{D746B830-9780-3F97-E08A-2B5BC0F9D3AE}"/>
              </a:ext>
            </a:extLst>
          </p:cNvPr>
          <p:cNvSpPr txBox="1"/>
          <p:nvPr/>
        </p:nvSpPr>
        <p:spPr>
          <a:xfrm>
            <a:off x="578839" y="2384119"/>
            <a:ext cx="4756557" cy="923330"/>
          </a:xfrm>
          <a:prstGeom prst="rect">
            <a:avLst/>
          </a:prstGeom>
          <a:noFill/>
        </p:spPr>
        <p:txBody>
          <a:bodyPr wrap="square" rtlCol="0">
            <a:spAutoFit/>
          </a:bodyPr>
          <a:lstStyle/>
          <a:p>
            <a:pPr marL="285750" indent="-285750">
              <a:buFont typeface="Wingdings" panose="05000000000000000000" pitchFamily="2" charset="2"/>
              <a:buChar char="§"/>
            </a:pPr>
            <a:r>
              <a:rPr lang="lv-LV" dirty="0"/>
              <a:t>Nacionālo SEG emisiju faktoru noteikšanai izmantoto datu rindas būtu ievērojami jāpapildina</a:t>
            </a:r>
          </a:p>
        </p:txBody>
      </p:sp>
      <p:sp>
        <p:nvSpPr>
          <p:cNvPr id="18" name="TextBox 17">
            <a:extLst>
              <a:ext uri="{FF2B5EF4-FFF2-40B4-BE49-F238E27FC236}">
                <a16:creationId xmlns:a16="http://schemas.microsoft.com/office/drawing/2014/main" id="{4D55AA8D-B016-6344-8E65-C0F1C98DCB28}"/>
              </a:ext>
            </a:extLst>
          </p:cNvPr>
          <p:cNvSpPr txBox="1"/>
          <p:nvPr/>
        </p:nvSpPr>
        <p:spPr>
          <a:xfrm>
            <a:off x="578840" y="3816769"/>
            <a:ext cx="3657600" cy="646331"/>
          </a:xfrm>
          <a:prstGeom prst="rect">
            <a:avLst/>
          </a:prstGeom>
          <a:noFill/>
        </p:spPr>
        <p:txBody>
          <a:bodyPr wrap="square" rtlCol="0">
            <a:spAutoFit/>
          </a:bodyPr>
          <a:lstStyle/>
          <a:p>
            <a:pPr marL="285750" indent="-285750">
              <a:buFont typeface="Wingdings" panose="05000000000000000000" pitchFamily="2" charset="2"/>
              <a:buChar char="§"/>
            </a:pPr>
            <a:r>
              <a:rPr lang="lv-LV" dirty="0"/>
              <a:t>Jānodrošina jebkura pasākuma vai projekta līmenī</a:t>
            </a:r>
          </a:p>
        </p:txBody>
      </p:sp>
      <p:sp>
        <p:nvSpPr>
          <p:cNvPr id="19" name="TextBox 18">
            <a:extLst>
              <a:ext uri="{FF2B5EF4-FFF2-40B4-BE49-F238E27FC236}">
                <a16:creationId xmlns:a16="http://schemas.microsoft.com/office/drawing/2014/main" id="{1DD3D3C6-E40D-0DF6-BFD9-A1830842034C}"/>
              </a:ext>
            </a:extLst>
          </p:cNvPr>
          <p:cNvSpPr txBox="1"/>
          <p:nvPr/>
        </p:nvSpPr>
        <p:spPr>
          <a:xfrm>
            <a:off x="1128319" y="4415493"/>
            <a:ext cx="3657600" cy="646331"/>
          </a:xfrm>
          <a:prstGeom prst="rect">
            <a:avLst/>
          </a:prstGeom>
          <a:noFill/>
        </p:spPr>
        <p:txBody>
          <a:bodyPr wrap="square" rtlCol="0">
            <a:spAutoFit/>
          </a:bodyPr>
          <a:lstStyle/>
          <a:p>
            <a:pPr marL="285750" indent="-285750">
              <a:buFont typeface="Wingdings" panose="05000000000000000000" pitchFamily="2" charset="2"/>
              <a:buChar char="§"/>
            </a:pPr>
            <a:r>
              <a:rPr lang="lv-LV" dirty="0"/>
              <a:t>Nav noteikta vienota starptautiska vai nacionāla regulējuma</a:t>
            </a:r>
          </a:p>
        </p:txBody>
      </p:sp>
      <p:sp>
        <p:nvSpPr>
          <p:cNvPr id="20" name="TextBox 19">
            <a:extLst>
              <a:ext uri="{FF2B5EF4-FFF2-40B4-BE49-F238E27FC236}">
                <a16:creationId xmlns:a16="http://schemas.microsoft.com/office/drawing/2014/main" id="{A92EF825-6E42-D6C7-A534-4A8DA48B4628}"/>
              </a:ext>
            </a:extLst>
          </p:cNvPr>
          <p:cNvSpPr txBox="1"/>
          <p:nvPr/>
        </p:nvSpPr>
        <p:spPr>
          <a:xfrm>
            <a:off x="1744910" y="5031106"/>
            <a:ext cx="3657600" cy="646331"/>
          </a:xfrm>
          <a:prstGeom prst="rect">
            <a:avLst/>
          </a:prstGeom>
          <a:noFill/>
        </p:spPr>
        <p:txBody>
          <a:bodyPr wrap="square" rtlCol="0">
            <a:spAutoFit/>
          </a:bodyPr>
          <a:lstStyle/>
          <a:p>
            <a:pPr marL="285750" indent="-285750">
              <a:buFont typeface="Wingdings" panose="05000000000000000000" pitchFamily="2" charset="2"/>
              <a:buChar char="§"/>
            </a:pPr>
            <a:r>
              <a:rPr lang="lv-LV" dirty="0"/>
              <a:t>Pastāv dažādu brīvprātīgo CO2 piesaistes programmu sistēmas</a:t>
            </a:r>
          </a:p>
        </p:txBody>
      </p:sp>
      <p:sp>
        <p:nvSpPr>
          <p:cNvPr id="2" name="TextBox 1">
            <a:extLst>
              <a:ext uri="{FF2B5EF4-FFF2-40B4-BE49-F238E27FC236}">
                <a16:creationId xmlns:a16="http://schemas.microsoft.com/office/drawing/2014/main" id="{C2F3CC46-7DD5-FBC3-B3D0-5FFEFCCB7B3D}"/>
              </a:ext>
            </a:extLst>
          </p:cNvPr>
          <p:cNvSpPr txBox="1"/>
          <p:nvPr/>
        </p:nvSpPr>
        <p:spPr>
          <a:xfrm>
            <a:off x="2495936" y="5629830"/>
            <a:ext cx="3657600" cy="646331"/>
          </a:xfrm>
          <a:prstGeom prst="rect">
            <a:avLst/>
          </a:prstGeom>
          <a:noFill/>
        </p:spPr>
        <p:txBody>
          <a:bodyPr wrap="square" rtlCol="0">
            <a:spAutoFit/>
          </a:bodyPr>
          <a:lstStyle/>
          <a:p>
            <a:pPr marL="285750" indent="-285750">
              <a:buFont typeface="Wingdings" panose="05000000000000000000" pitchFamily="2" charset="2"/>
              <a:buChar char="§"/>
            </a:pPr>
            <a:r>
              <a:rPr lang="lv-LV" dirty="0"/>
              <a:t>Nav nacionālas auditoru kapacitātes</a:t>
            </a:r>
          </a:p>
        </p:txBody>
      </p:sp>
    </p:spTree>
    <p:extLst>
      <p:ext uri="{BB962C8B-B14F-4D97-AF65-F5344CB8AC3E}">
        <p14:creationId xmlns:p14="http://schemas.microsoft.com/office/powerpoint/2010/main" val="15328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imate Change and Irish Peatlands - Irish Peatland Conservation  CouncilIrish Peatland Conservation Council">
            <a:extLst>
              <a:ext uri="{FF2B5EF4-FFF2-40B4-BE49-F238E27FC236}">
                <a16:creationId xmlns:a16="http://schemas.microsoft.com/office/drawing/2014/main" id="{9405F4B6-A8B7-D05C-4A97-FE9A8F101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544" y="703782"/>
            <a:ext cx="3652919" cy="21828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E2D814-7402-F4A7-81D9-6FFE35F31416}"/>
              </a:ext>
            </a:extLst>
          </p:cNvPr>
          <p:cNvSpPr txBox="1"/>
          <p:nvPr/>
        </p:nvSpPr>
        <p:spPr>
          <a:xfrm>
            <a:off x="664129" y="238038"/>
            <a:ext cx="6291743" cy="369332"/>
          </a:xfrm>
          <a:prstGeom prst="rect">
            <a:avLst/>
          </a:prstGeom>
          <a:noFill/>
        </p:spPr>
        <p:txBody>
          <a:bodyPr wrap="square" rtlCol="0">
            <a:spAutoFit/>
          </a:bodyPr>
          <a:lstStyle/>
          <a:p>
            <a:r>
              <a:rPr lang="lv-LV" dirty="0"/>
              <a:t>SEG emisiju samazinājuma potenciāls degradētā purva gadījumā:</a:t>
            </a:r>
          </a:p>
        </p:txBody>
      </p:sp>
      <p:sp>
        <p:nvSpPr>
          <p:cNvPr id="3" name="TextBox 2">
            <a:extLst>
              <a:ext uri="{FF2B5EF4-FFF2-40B4-BE49-F238E27FC236}">
                <a16:creationId xmlns:a16="http://schemas.microsoft.com/office/drawing/2014/main" id="{2B818413-91F7-E3FA-6DE1-B1C7BAC0AFDA}"/>
              </a:ext>
            </a:extLst>
          </p:cNvPr>
          <p:cNvSpPr txBox="1"/>
          <p:nvPr/>
        </p:nvSpPr>
        <p:spPr>
          <a:xfrm>
            <a:off x="928340" y="996680"/>
            <a:ext cx="2172748" cy="584775"/>
          </a:xfrm>
          <a:prstGeom prst="rect">
            <a:avLst/>
          </a:prstGeom>
          <a:noFill/>
        </p:spPr>
        <p:txBody>
          <a:bodyPr wrap="square" rtlCol="0">
            <a:spAutoFit/>
          </a:bodyPr>
          <a:lstStyle/>
          <a:p>
            <a:r>
              <a:rPr lang="lv-LV" sz="3200" b="1" dirty="0"/>
              <a:t>6</a:t>
            </a:r>
            <a:r>
              <a:rPr lang="lv-LV" dirty="0"/>
              <a:t> CO2 ekv.t/ha/gadā</a:t>
            </a:r>
          </a:p>
        </p:txBody>
      </p:sp>
      <p:sp>
        <p:nvSpPr>
          <p:cNvPr id="4" name="TextBox 3">
            <a:extLst>
              <a:ext uri="{FF2B5EF4-FFF2-40B4-BE49-F238E27FC236}">
                <a16:creationId xmlns:a16="http://schemas.microsoft.com/office/drawing/2014/main" id="{8690D413-8D00-F311-C522-B249F3768B26}"/>
              </a:ext>
            </a:extLst>
          </p:cNvPr>
          <p:cNvSpPr txBox="1"/>
          <p:nvPr/>
        </p:nvSpPr>
        <p:spPr>
          <a:xfrm>
            <a:off x="3435248" y="917208"/>
            <a:ext cx="462793" cy="769441"/>
          </a:xfrm>
          <a:prstGeom prst="rect">
            <a:avLst/>
          </a:prstGeom>
          <a:noFill/>
        </p:spPr>
        <p:txBody>
          <a:bodyPr wrap="square" rtlCol="0">
            <a:spAutoFit/>
          </a:bodyPr>
          <a:lstStyle/>
          <a:p>
            <a:pPr algn="ctr"/>
            <a:r>
              <a:rPr lang="lv-LV" sz="4400" dirty="0"/>
              <a:t>+</a:t>
            </a:r>
          </a:p>
        </p:txBody>
      </p:sp>
      <p:sp>
        <p:nvSpPr>
          <p:cNvPr id="5" name="TextBox 4">
            <a:extLst>
              <a:ext uri="{FF2B5EF4-FFF2-40B4-BE49-F238E27FC236}">
                <a16:creationId xmlns:a16="http://schemas.microsoft.com/office/drawing/2014/main" id="{7A435119-B9C2-90E4-FD83-ED5DCE3F1C32}"/>
              </a:ext>
            </a:extLst>
          </p:cNvPr>
          <p:cNvSpPr txBox="1"/>
          <p:nvPr/>
        </p:nvSpPr>
        <p:spPr>
          <a:xfrm>
            <a:off x="4304951" y="978764"/>
            <a:ext cx="2213295" cy="646331"/>
          </a:xfrm>
          <a:prstGeom prst="rect">
            <a:avLst/>
          </a:prstGeom>
          <a:noFill/>
        </p:spPr>
        <p:txBody>
          <a:bodyPr wrap="square" rtlCol="0">
            <a:spAutoFit/>
          </a:bodyPr>
          <a:lstStyle/>
          <a:p>
            <a:r>
              <a:rPr lang="lv-LV" sz="3600" b="1" dirty="0"/>
              <a:t>2</a:t>
            </a:r>
            <a:r>
              <a:rPr lang="lv-LV" dirty="0"/>
              <a:t> CO2 ekv.t/ha/gadā</a:t>
            </a:r>
          </a:p>
        </p:txBody>
      </p:sp>
      <p:sp>
        <p:nvSpPr>
          <p:cNvPr id="6" name="TextBox 5">
            <a:extLst>
              <a:ext uri="{FF2B5EF4-FFF2-40B4-BE49-F238E27FC236}">
                <a16:creationId xmlns:a16="http://schemas.microsoft.com/office/drawing/2014/main" id="{7408AB2B-6916-88D4-1318-B02BD7D5C890}"/>
              </a:ext>
            </a:extLst>
          </p:cNvPr>
          <p:cNvSpPr txBox="1"/>
          <p:nvPr/>
        </p:nvSpPr>
        <p:spPr>
          <a:xfrm>
            <a:off x="4103615" y="637781"/>
            <a:ext cx="3137482" cy="369332"/>
          </a:xfrm>
          <a:prstGeom prst="rect">
            <a:avLst/>
          </a:prstGeom>
          <a:noFill/>
        </p:spPr>
        <p:txBody>
          <a:bodyPr wrap="square" rtlCol="0">
            <a:spAutoFit/>
          </a:bodyPr>
          <a:lstStyle/>
          <a:p>
            <a:r>
              <a:rPr lang="lv-LV" dirty="0"/>
              <a:t>CO2 piesaistes potenciāls</a:t>
            </a:r>
          </a:p>
        </p:txBody>
      </p:sp>
      <p:sp>
        <p:nvSpPr>
          <p:cNvPr id="9" name="TextBox 8">
            <a:extLst>
              <a:ext uri="{FF2B5EF4-FFF2-40B4-BE49-F238E27FC236}">
                <a16:creationId xmlns:a16="http://schemas.microsoft.com/office/drawing/2014/main" id="{9014A469-03B2-A2A5-8F97-C85EC7404220}"/>
              </a:ext>
            </a:extLst>
          </p:cNvPr>
          <p:cNvSpPr txBox="1"/>
          <p:nvPr/>
        </p:nvSpPr>
        <p:spPr>
          <a:xfrm>
            <a:off x="669722" y="620779"/>
            <a:ext cx="2715236" cy="369332"/>
          </a:xfrm>
          <a:prstGeom prst="rect">
            <a:avLst/>
          </a:prstGeom>
          <a:noFill/>
        </p:spPr>
        <p:txBody>
          <a:bodyPr wrap="square" rtlCol="0">
            <a:spAutoFit/>
          </a:bodyPr>
          <a:lstStyle/>
          <a:p>
            <a:r>
              <a:rPr lang="lv-LV" dirty="0"/>
              <a:t>SEG emisiju samazinājums</a:t>
            </a:r>
          </a:p>
        </p:txBody>
      </p:sp>
      <p:sp>
        <p:nvSpPr>
          <p:cNvPr id="10" name="TextBox 9">
            <a:extLst>
              <a:ext uri="{FF2B5EF4-FFF2-40B4-BE49-F238E27FC236}">
                <a16:creationId xmlns:a16="http://schemas.microsoft.com/office/drawing/2014/main" id="{C1E03785-3A8F-DC20-DA70-F7185D467391}"/>
              </a:ext>
            </a:extLst>
          </p:cNvPr>
          <p:cNvSpPr txBox="1"/>
          <p:nvPr/>
        </p:nvSpPr>
        <p:spPr>
          <a:xfrm>
            <a:off x="2940298" y="1710505"/>
            <a:ext cx="2172748" cy="584775"/>
          </a:xfrm>
          <a:prstGeom prst="rect">
            <a:avLst/>
          </a:prstGeom>
          <a:noFill/>
        </p:spPr>
        <p:txBody>
          <a:bodyPr wrap="square" rtlCol="0">
            <a:spAutoFit/>
          </a:bodyPr>
          <a:lstStyle/>
          <a:p>
            <a:r>
              <a:rPr lang="lv-LV" sz="3200" b="1" dirty="0"/>
              <a:t>3 380 ha</a:t>
            </a:r>
            <a:endParaRPr lang="lv-LV" dirty="0"/>
          </a:p>
        </p:txBody>
      </p:sp>
      <p:sp>
        <p:nvSpPr>
          <p:cNvPr id="11" name="TextBox 10">
            <a:extLst>
              <a:ext uri="{FF2B5EF4-FFF2-40B4-BE49-F238E27FC236}">
                <a16:creationId xmlns:a16="http://schemas.microsoft.com/office/drawing/2014/main" id="{5A08846B-0B6F-FC66-CBB6-B1B7E8CA6F70}"/>
              </a:ext>
            </a:extLst>
          </p:cNvPr>
          <p:cNvSpPr txBox="1"/>
          <p:nvPr/>
        </p:nvSpPr>
        <p:spPr>
          <a:xfrm>
            <a:off x="874445" y="2301849"/>
            <a:ext cx="3229170" cy="584775"/>
          </a:xfrm>
          <a:prstGeom prst="rect">
            <a:avLst/>
          </a:prstGeom>
          <a:noFill/>
        </p:spPr>
        <p:txBody>
          <a:bodyPr wrap="square" rtlCol="0">
            <a:spAutoFit/>
          </a:bodyPr>
          <a:lstStyle/>
          <a:p>
            <a:r>
              <a:rPr lang="lv-LV" sz="3200" b="1" dirty="0"/>
              <a:t>20 280</a:t>
            </a:r>
            <a:r>
              <a:rPr lang="lv-LV" dirty="0"/>
              <a:t> CO2 ekv.t/gadā</a:t>
            </a:r>
          </a:p>
        </p:txBody>
      </p:sp>
      <p:sp>
        <p:nvSpPr>
          <p:cNvPr id="12" name="TextBox 11">
            <a:extLst>
              <a:ext uri="{FF2B5EF4-FFF2-40B4-BE49-F238E27FC236}">
                <a16:creationId xmlns:a16="http://schemas.microsoft.com/office/drawing/2014/main" id="{FFB9D326-F47E-6E30-D3FB-C80747BC6B2D}"/>
              </a:ext>
            </a:extLst>
          </p:cNvPr>
          <p:cNvSpPr txBox="1"/>
          <p:nvPr/>
        </p:nvSpPr>
        <p:spPr>
          <a:xfrm>
            <a:off x="4306349" y="2269347"/>
            <a:ext cx="3229170" cy="584775"/>
          </a:xfrm>
          <a:prstGeom prst="rect">
            <a:avLst/>
          </a:prstGeom>
          <a:noFill/>
        </p:spPr>
        <p:txBody>
          <a:bodyPr wrap="square" rtlCol="0">
            <a:spAutoFit/>
          </a:bodyPr>
          <a:lstStyle/>
          <a:p>
            <a:r>
              <a:rPr lang="lv-LV" sz="3200" b="1" dirty="0"/>
              <a:t>6 760</a:t>
            </a:r>
            <a:r>
              <a:rPr lang="lv-LV" sz="3200" dirty="0"/>
              <a:t> </a:t>
            </a:r>
            <a:r>
              <a:rPr lang="lv-LV" dirty="0"/>
              <a:t>CO2 ekv.t/gadā</a:t>
            </a:r>
          </a:p>
        </p:txBody>
      </p:sp>
      <p:sp>
        <p:nvSpPr>
          <p:cNvPr id="21" name="TextBox 20">
            <a:extLst>
              <a:ext uri="{FF2B5EF4-FFF2-40B4-BE49-F238E27FC236}">
                <a16:creationId xmlns:a16="http://schemas.microsoft.com/office/drawing/2014/main" id="{69BED457-A787-7AB3-0564-47C6A47B389C}"/>
              </a:ext>
            </a:extLst>
          </p:cNvPr>
          <p:cNvSpPr txBox="1"/>
          <p:nvPr/>
        </p:nvSpPr>
        <p:spPr>
          <a:xfrm>
            <a:off x="2685875" y="4501164"/>
            <a:ext cx="3995436" cy="646331"/>
          </a:xfrm>
          <a:prstGeom prst="rect">
            <a:avLst/>
          </a:prstGeom>
          <a:noFill/>
        </p:spPr>
        <p:txBody>
          <a:bodyPr wrap="square" rtlCol="0">
            <a:spAutoFit/>
          </a:bodyPr>
          <a:lstStyle/>
          <a:p>
            <a:r>
              <a:rPr lang="lv-LV" sz="3600" b="1" dirty="0"/>
              <a:t>2 961 000 </a:t>
            </a:r>
            <a:r>
              <a:rPr lang="lv-LV" dirty="0"/>
              <a:t>CO2 ekv.t</a:t>
            </a:r>
          </a:p>
        </p:txBody>
      </p:sp>
      <p:sp>
        <p:nvSpPr>
          <p:cNvPr id="22" name="TextBox 21">
            <a:extLst>
              <a:ext uri="{FF2B5EF4-FFF2-40B4-BE49-F238E27FC236}">
                <a16:creationId xmlns:a16="http://schemas.microsoft.com/office/drawing/2014/main" id="{5034A46F-7869-3287-B2C1-46DEE7A7D384}"/>
              </a:ext>
            </a:extLst>
          </p:cNvPr>
          <p:cNvSpPr txBox="1"/>
          <p:nvPr/>
        </p:nvSpPr>
        <p:spPr>
          <a:xfrm>
            <a:off x="2667699" y="3386602"/>
            <a:ext cx="3511872" cy="584775"/>
          </a:xfrm>
          <a:prstGeom prst="rect">
            <a:avLst/>
          </a:prstGeom>
          <a:noFill/>
        </p:spPr>
        <p:txBody>
          <a:bodyPr wrap="square" rtlCol="0">
            <a:spAutoFit/>
          </a:bodyPr>
          <a:lstStyle/>
          <a:p>
            <a:r>
              <a:rPr lang="lv-LV" sz="3200" b="1" dirty="0"/>
              <a:t>135 200*</a:t>
            </a:r>
            <a:r>
              <a:rPr lang="lv-LV" dirty="0"/>
              <a:t> CO2 ekv.t</a:t>
            </a:r>
          </a:p>
        </p:txBody>
      </p:sp>
      <p:sp>
        <p:nvSpPr>
          <p:cNvPr id="23" name="TextBox 22">
            <a:extLst>
              <a:ext uri="{FF2B5EF4-FFF2-40B4-BE49-F238E27FC236}">
                <a16:creationId xmlns:a16="http://schemas.microsoft.com/office/drawing/2014/main" id="{DAC7B219-56AC-B728-5E2F-555DD3E56D28}"/>
              </a:ext>
            </a:extLst>
          </p:cNvPr>
          <p:cNvSpPr txBox="1"/>
          <p:nvPr/>
        </p:nvSpPr>
        <p:spPr>
          <a:xfrm>
            <a:off x="644265" y="3107801"/>
            <a:ext cx="4592065" cy="369332"/>
          </a:xfrm>
          <a:prstGeom prst="rect">
            <a:avLst/>
          </a:prstGeom>
          <a:noFill/>
        </p:spPr>
        <p:txBody>
          <a:bodyPr wrap="square" rtlCol="0">
            <a:spAutoFit/>
          </a:bodyPr>
          <a:lstStyle/>
          <a:p>
            <a:r>
              <a:rPr lang="lv-LV" dirty="0"/>
              <a:t>No 2026.-2030.gadam RM degradētajos purvos</a:t>
            </a:r>
          </a:p>
        </p:txBody>
      </p:sp>
      <p:sp>
        <p:nvSpPr>
          <p:cNvPr id="24" name="TextBox 23">
            <a:extLst>
              <a:ext uri="{FF2B5EF4-FFF2-40B4-BE49-F238E27FC236}">
                <a16:creationId xmlns:a16="http://schemas.microsoft.com/office/drawing/2014/main" id="{BBDDA4F8-9C74-E501-B447-79BE10D34AAF}"/>
              </a:ext>
            </a:extLst>
          </p:cNvPr>
          <p:cNvSpPr txBox="1"/>
          <p:nvPr/>
        </p:nvSpPr>
        <p:spPr>
          <a:xfrm>
            <a:off x="644265" y="4104988"/>
            <a:ext cx="6402487" cy="369332"/>
          </a:xfrm>
          <a:prstGeom prst="rect">
            <a:avLst/>
          </a:prstGeom>
          <a:noFill/>
        </p:spPr>
        <p:txBody>
          <a:bodyPr wrap="square" rtlCol="0">
            <a:spAutoFit/>
          </a:bodyPr>
          <a:lstStyle/>
          <a:p>
            <a:r>
              <a:rPr lang="lv-LV" dirty="0"/>
              <a:t>No 2026.-2030.gadam NEKP mērķis ZIZIMM sektorā – visā Latvijā</a:t>
            </a:r>
          </a:p>
        </p:txBody>
      </p:sp>
      <p:sp>
        <p:nvSpPr>
          <p:cNvPr id="26" name="TextBox 25">
            <a:extLst>
              <a:ext uri="{FF2B5EF4-FFF2-40B4-BE49-F238E27FC236}">
                <a16:creationId xmlns:a16="http://schemas.microsoft.com/office/drawing/2014/main" id="{09BA3D36-651A-CA97-F9E1-6190D2895483}"/>
              </a:ext>
            </a:extLst>
          </p:cNvPr>
          <p:cNvSpPr txBox="1"/>
          <p:nvPr/>
        </p:nvSpPr>
        <p:spPr>
          <a:xfrm>
            <a:off x="9190502" y="3731723"/>
            <a:ext cx="1191748" cy="769441"/>
          </a:xfrm>
          <a:prstGeom prst="rect">
            <a:avLst/>
          </a:prstGeom>
          <a:noFill/>
        </p:spPr>
        <p:txBody>
          <a:bodyPr wrap="square" rtlCol="0">
            <a:spAutoFit/>
          </a:bodyPr>
          <a:lstStyle/>
          <a:p>
            <a:r>
              <a:rPr lang="lv-LV" sz="4400" b="1" u="sng" dirty="0"/>
              <a:t>4,6</a:t>
            </a:r>
            <a:r>
              <a:rPr lang="lv-LV" sz="3200" b="1" u="sng" dirty="0"/>
              <a:t>%</a:t>
            </a:r>
            <a:endParaRPr lang="lv-LV" u="sng" dirty="0"/>
          </a:p>
        </p:txBody>
      </p:sp>
      <p:cxnSp>
        <p:nvCxnSpPr>
          <p:cNvPr id="28" name="Straight Arrow Connector 27">
            <a:extLst>
              <a:ext uri="{FF2B5EF4-FFF2-40B4-BE49-F238E27FC236}">
                <a16:creationId xmlns:a16="http://schemas.microsoft.com/office/drawing/2014/main" id="{A024773E-C951-A85A-2DD9-34F5E526E033}"/>
              </a:ext>
            </a:extLst>
          </p:cNvPr>
          <p:cNvCxnSpPr>
            <a:cxnSpLocks/>
          </p:cNvCxnSpPr>
          <p:nvPr/>
        </p:nvCxnSpPr>
        <p:spPr>
          <a:xfrm>
            <a:off x="6681311" y="3800213"/>
            <a:ext cx="2252964" cy="304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8C3048FE-DB02-AE7C-9831-3A178CB2D858}"/>
              </a:ext>
            </a:extLst>
          </p:cNvPr>
          <p:cNvCxnSpPr>
            <a:cxnSpLocks/>
          </p:cNvCxnSpPr>
          <p:nvPr/>
        </p:nvCxnSpPr>
        <p:spPr>
          <a:xfrm flipH="1">
            <a:off x="6681311" y="4296192"/>
            <a:ext cx="2252964" cy="6341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53" name="TextBox 2052">
            <a:extLst>
              <a:ext uri="{FF2B5EF4-FFF2-40B4-BE49-F238E27FC236}">
                <a16:creationId xmlns:a16="http://schemas.microsoft.com/office/drawing/2014/main" id="{93CC2A1B-BB50-4681-AEF1-ED6BD00F4F4A}"/>
              </a:ext>
            </a:extLst>
          </p:cNvPr>
          <p:cNvSpPr txBox="1"/>
          <p:nvPr/>
        </p:nvSpPr>
        <p:spPr>
          <a:xfrm>
            <a:off x="2643931" y="6270233"/>
            <a:ext cx="8623883" cy="276999"/>
          </a:xfrm>
          <a:prstGeom prst="rect">
            <a:avLst/>
          </a:prstGeom>
          <a:noFill/>
        </p:spPr>
        <p:txBody>
          <a:bodyPr wrap="square" rtlCol="0">
            <a:spAutoFit/>
          </a:bodyPr>
          <a:lstStyle/>
          <a:p>
            <a:r>
              <a:rPr lang="lv-LV" sz="1200" dirty="0"/>
              <a:t>*CO2 ekv.t vērtība brīvprātīgajos CO2 kredītu tirgos – 20-150 EUR = potenciālie ieņēmumi uzņēmumam 2,7-20 milj. EUR 5.gados.</a:t>
            </a:r>
          </a:p>
        </p:txBody>
      </p:sp>
    </p:spTree>
    <p:extLst>
      <p:ext uri="{BB962C8B-B14F-4D97-AF65-F5344CB8AC3E}">
        <p14:creationId xmlns:p14="http://schemas.microsoft.com/office/powerpoint/2010/main" val="234325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06668E-2445-07C8-8324-AD1E384B37C3}"/>
              </a:ext>
            </a:extLst>
          </p:cNvPr>
          <p:cNvSpPr>
            <a:spLocks noGrp="1"/>
          </p:cNvSpPr>
          <p:nvPr>
            <p:ph type="body" sz="quarter" idx="10"/>
          </p:nvPr>
        </p:nvSpPr>
        <p:spPr>
          <a:xfrm>
            <a:off x="729044" y="112644"/>
            <a:ext cx="10883316" cy="563217"/>
          </a:xfrm>
        </p:spPr>
        <p:txBody>
          <a:bodyPr/>
          <a:lstStyle/>
          <a:p>
            <a:pPr algn="ctr"/>
            <a:r>
              <a:rPr lang="lv-LV" sz="2400" dirty="0"/>
              <a:t>SIA «Rīgas meži» izaicinājumi un iespējas </a:t>
            </a:r>
          </a:p>
        </p:txBody>
      </p:sp>
      <p:sp>
        <p:nvSpPr>
          <p:cNvPr id="3" name="Text Placeholder 2">
            <a:extLst>
              <a:ext uri="{FF2B5EF4-FFF2-40B4-BE49-F238E27FC236}">
                <a16:creationId xmlns:a16="http://schemas.microsoft.com/office/drawing/2014/main" id="{70A44A47-401C-430F-1155-0B5D377B31BC}"/>
              </a:ext>
            </a:extLst>
          </p:cNvPr>
          <p:cNvSpPr>
            <a:spLocks noGrp="1"/>
          </p:cNvSpPr>
          <p:nvPr>
            <p:ph type="body" sz="quarter" idx="18"/>
          </p:nvPr>
        </p:nvSpPr>
        <p:spPr>
          <a:xfrm>
            <a:off x="225287" y="781878"/>
            <a:ext cx="11387073" cy="5542377"/>
          </a:xfrm>
        </p:spPr>
        <p:txBody>
          <a:bodyPr/>
          <a:lstStyle/>
          <a:p>
            <a:pPr marL="342900" marR="0" lvl="0" indent="-342900" algn="l" defTabSz="914400" rtl="0" eaLnBrk="1" fontAlgn="auto" latinLnBrk="0" hangingPunct="1">
              <a:lnSpc>
                <a:spcPct val="100000"/>
              </a:lnSpc>
              <a:spcBef>
                <a:spcPts val="1000"/>
              </a:spcBef>
              <a:spcAft>
                <a:spcPts val="0"/>
              </a:spcAft>
              <a:buClrTx/>
              <a:buSzTx/>
              <a:buFont typeface="+mj-lt"/>
              <a:buAutoNum type="arabicPeriod"/>
              <a:tabLst/>
              <a:defRPr/>
            </a:pPr>
            <a:r>
              <a:rPr lang="lv-LV" sz="1600" b="0" i="0" dirty="0">
                <a:solidFill>
                  <a:srgbClr val="0D0D0D"/>
                </a:solidFill>
                <a:effectLst/>
              </a:rPr>
              <a:t>Rīgas valstpilsētas klimata pārmaiņas mazināšanas politika un </a:t>
            </a:r>
            <a:r>
              <a:rPr kumimoji="0" lang="lv-LV" sz="1600" b="0" i="0" u="none" strike="noStrike" kern="1200" cap="none" spc="0" normalizeH="0" baseline="0" noProof="0" dirty="0">
                <a:ln>
                  <a:noFill/>
                </a:ln>
                <a:solidFill>
                  <a:prstClr val="black"/>
                </a:solidFill>
                <a:effectLst/>
                <a:uLnTx/>
                <a:uFillTx/>
              </a:rPr>
              <a:t>Rīgas klimatneitralitātes mērķis 2030.gadā (samazināt SEG emisijas 30% apmērā), kā arī </a:t>
            </a:r>
            <a:r>
              <a:rPr lang="lv-LV" sz="1600" b="0" i="0" dirty="0">
                <a:solidFill>
                  <a:srgbClr val="0D0D0D"/>
                </a:solidFill>
                <a:effectLst/>
              </a:rPr>
              <a:t>brīvprātīgais oglekļa kredītu tirgus var būt spēcīgs instruments klimata pārmaiņu ietekmes mazināšanā, bet šī  instrumenta efektivitāte ir cieši saistīta ar dažādiem nosacījumiem, kas ietekmēs CO2 kredītu vērtību: </a:t>
            </a:r>
          </a:p>
          <a:p>
            <a:pPr marL="1028700" lvl="1" indent="-342900">
              <a:lnSpc>
                <a:spcPct val="100000"/>
              </a:lnSpc>
              <a:spcBef>
                <a:spcPts val="1000"/>
              </a:spcBef>
              <a:buFont typeface="+mj-lt"/>
              <a:buAutoNum type="alphaLcParenR"/>
              <a:defRPr/>
            </a:pPr>
            <a:r>
              <a:rPr lang="lv-LV" sz="1600" i="0" dirty="0">
                <a:solidFill>
                  <a:srgbClr val="0D0D0D"/>
                </a:solidFill>
                <a:effectLst/>
              </a:rPr>
              <a:t>nepieciešamība pēc stingriem standartiem, lai varētu veiksmīgi iziet sertifikācijas procesu,</a:t>
            </a:r>
          </a:p>
          <a:p>
            <a:pPr marL="1028700" lvl="1" indent="-342900">
              <a:lnSpc>
                <a:spcPct val="100000"/>
              </a:lnSpc>
              <a:spcBef>
                <a:spcPts val="1000"/>
              </a:spcBef>
              <a:buFont typeface="+mj-lt"/>
              <a:buAutoNum type="alphaLcParenR"/>
              <a:defRPr/>
            </a:pPr>
            <a:r>
              <a:rPr lang="lv-LV" sz="1600" i="0" dirty="0">
                <a:solidFill>
                  <a:srgbClr val="0D0D0D"/>
                </a:solidFill>
                <a:effectLst/>
              </a:rPr>
              <a:t>nodrošināt augstu projektu kvalitāti un reālu ietekmi uz oglekļa emisiju samazināšanu, </a:t>
            </a:r>
          </a:p>
          <a:p>
            <a:pPr marL="1028700" lvl="1" indent="-342900">
              <a:lnSpc>
                <a:spcPct val="100000"/>
              </a:lnSpc>
              <a:spcBef>
                <a:spcPts val="1000"/>
              </a:spcBef>
              <a:buFont typeface="+mj-lt"/>
              <a:buAutoNum type="alphaLcParenR"/>
              <a:defRPr/>
            </a:pPr>
            <a:r>
              <a:rPr lang="lv-LV" sz="1600" i="0" dirty="0">
                <a:solidFill>
                  <a:srgbClr val="0D0D0D"/>
                </a:solidFill>
                <a:effectLst/>
              </a:rPr>
              <a:t>datu pieejamība, kas nodrošina pilnīgu projektu datu atklātību, ieskaitot metodoloģiju, izmaksas un ieguvumus un </a:t>
            </a:r>
            <a:r>
              <a:rPr lang="lv-LV" sz="1600" dirty="0">
                <a:solidFill>
                  <a:srgbClr val="0D0D0D"/>
                </a:solidFill>
              </a:rPr>
              <a:t>CO2 ekv. efektivitātes rādītāju;</a:t>
            </a:r>
          </a:p>
          <a:p>
            <a:pPr marL="1028700" lvl="1" indent="-342900">
              <a:lnSpc>
                <a:spcPct val="100000"/>
              </a:lnSpc>
              <a:spcBef>
                <a:spcPts val="1000"/>
              </a:spcBef>
              <a:buFont typeface="+mj-lt"/>
              <a:buAutoNum type="alphaLcParenR"/>
              <a:defRPr/>
            </a:pPr>
            <a:r>
              <a:rPr lang="lv-LV" sz="1600" i="0" dirty="0">
                <a:solidFill>
                  <a:srgbClr val="0D0D0D"/>
                </a:solidFill>
                <a:effectLst/>
              </a:rPr>
              <a:t>monitoringa un ziņošanas prasības, lai būtu izmērāmi mērķi un regulāri tiktu ziņots par sasniegumiem un metodēm ir jābūt verificētām. </a:t>
            </a:r>
            <a:r>
              <a:rPr lang="lv-LV" sz="1600" dirty="0">
                <a:solidFill>
                  <a:srgbClr val="0D0D0D"/>
                </a:solidFill>
              </a:rPr>
              <a:t>  </a:t>
            </a:r>
            <a:r>
              <a:rPr lang="lv-LV" sz="1600" i="0" dirty="0">
                <a:solidFill>
                  <a:srgbClr val="0D0D0D"/>
                </a:solidFill>
                <a:effectLst/>
              </a:rPr>
              <a:t> </a:t>
            </a:r>
          </a:p>
          <a:p>
            <a:pPr marL="342900" marR="0" lvl="0" indent="-342900" algn="l" defTabSz="914400" rtl="0" eaLnBrk="1" fontAlgn="auto" latinLnBrk="0" hangingPunct="1">
              <a:lnSpc>
                <a:spcPct val="100000"/>
              </a:lnSpc>
              <a:spcBef>
                <a:spcPts val="1000"/>
              </a:spcBef>
              <a:spcAft>
                <a:spcPts val="0"/>
              </a:spcAft>
              <a:buClrTx/>
              <a:buSzTx/>
              <a:buFont typeface="+mj-lt"/>
              <a:buAutoNum type="arabicPeriod"/>
              <a:tabLst/>
              <a:defRPr/>
            </a:pPr>
            <a:r>
              <a:rPr kumimoji="0" 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Uzņēmuma degradētās purvu teritorijas 90% apmērā atrodas Pierīgas pašvaldībās. Vai Rīgas valstspilsēta varēs izmantot  CO2 piesaisti Pierīgā? </a:t>
            </a:r>
          </a:p>
          <a:p>
            <a:pPr marL="342900" marR="0" lvl="0" indent="-342900" algn="l" defTabSz="914400" rtl="0" eaLnBrk="1" fontAlgn="auto" latinLnBrk="0" hangingPunct="1">
              <a:lnSpc>
                <a:spcPct val="100000"/>
              </a:lnSpc>
              <a:spcBef>
                <a:spcPts val="1000"/>
              </a:spcBef>
              <a:spcAft>
                <a:spcPts val="0"/>
              </a:spcAft>
              <a:buClrTx/>
              <a:buSzTx/>
              <a:buFont typeface="+mj-lt"/>
              <a:buAutoNum type="arabicPeriod"/>
              <a:tabLst/>
              <a:defRPr/>
            </a:pPr>
            <a:r>
              <a:rPr kumimoji="0" lang="lv-LV"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Paredzams, ka topošais ES oglekļa dioksīda piesaistes sertifikācijas ietvars noteiks, ka oglekļa piesaistei </a:t>
            </a:r>
            <a:r>
              <a:rPr kumimoji="0" lang="lv-LV"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vienmēr ir jārada papildu ieguvumi vismaz bioloģiskajai daudzveidībai </a:t>
            </a:r>
            <a:r>
              <a:rPr kumimoji="0" lang="lv-LV"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(tostarp augsnes veselībai un zemes degradācijas novēršanai)*.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https://www.consilium.europa.eu/en/press/press-releases/2024/02/20/climate-action-council-and-parliament-agree-to-establish-an-eu-carbon-removals-certification-framework</a:t>
            </a:r>
            <a:endPar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30000"/>
              </a:lnSpc>
              <a:spcBef>
                <a:spcPts val="1000"/>
              </a:spcBef>
              <a:spcAft>
                <a:spcPts val="0"/>
              </a:spcAft>
              <a:buClrTx/>
              <a:buSzTx/>
              <a:buFont typeface="+mj-lt"/>
              <a:buAutoNum type="arabicPeriod"/>
              <a:tabLst/>
              <a:defRPr/>
            </a:pP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lv-LV" dirty="0"/>
          </a:p>
        </p:txBody>
      </p:sp>
    </p:spTree>
    <p:extLst>
      <p:ext uri="{BB962C8B-B14F-4D97-AF65-F5344CB8AC3E}">
        <p14:creationId xmlns:p14="http://schemas.microsoft.com/office/powerpoint/2010/main" val="69094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carbonization Images – Browse 2,869 Stock Photos, Vectors, and Video |  Adobe Stock">
            <a:extLst>
              <a:ext uri="{FF2B5EF4-FFF2-40B4-BE49-F238E27FC236}">
                <a16:creationId xmlns:a16="http://schemas.microsoft.com/office/drawing/2014/main" id="{DED120BD-8BD6-6951-A9B0-53C4F5730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32" y="893585"/>
            <a:ext cx="6073629" cy="40490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04443E-5626-0FE1-3A0E-405E62F91061}"/>
              </a:ext>
            </a:extLst>
          </p:cNvPr>
          <p:cNvSpPr txBox="1"/>
          <p:nvPr/>
        </p:nvSpPr>
        <p:spPr>
          <a:xfrm>
            <a:off x="2550253" y="4173229"/>
            <a:ext cx="6392410" cy="769441"/>
          </a:xfrm>
          <a:prstGeom prst="rect">
            <a:avLst/>
          </a:prstGeom>
          <a:noFill/>
        </p:spPr>
        <p:txBody>
          <a:bodyPr wrap="square" rtlCol="0">
            <a:spAutoFit/>
          </a:bodyPr>
          <a:lstStyle/>
          <a:p>
            <a:pPr algn="ctr"/>
            <a:r>
              <a:rPr lang="lv-LV" sz="4400" b="1" dirty="0">
                <a:solidFill>
                  <a:schemeClr val="bg1"/>
                </a:solidFill>
              </a:rPr>
              <a:t>Kas notiek un ko vajag?</a:t>
            </a:r>
          </a:p>
        </p:txBody>
      </p:sp>
    </p:spTree>
    <p:extLst>
      <p:ext uri="{BB962C8B-B14F-4D97-AF65-F5344CB8AC3E}">
        <p14:creationId xmlns:p14="http://schemas.microsoft.com/office/powerpoint/2010/main" val="287808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C80334-09C7-E606-37B3-85490E7DC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406" y="549422"/>
            <a:ext cx="2638063" cy="1459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carbonization Images – Browse 2,869 Stock Photos, Vectors, and Video |  Adobe Stock">
            <a:extLst>
              <a:ext uri="{FF2B5EF4-FFF2-40B4-BE49-F238E27FC236}">
                <a16:creationId xmlns:a16="http://schemas.microsoft.com/office/drawing/2014/main" id="{DED120BD-8BD6-6951-A9B0-53C4F5730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305" y="1556478"/>
            <a:ext cx="3537533" cy="23583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uce the energy bills and greenhouse gas emissions">
            <a:extLst>
              <a:ext uri="{FF2B5EF4-FFF2-40B4-BE49-F238E27FC236}">
                <a16:creationId xmlns:a16="http://schemas.microsoft.com/office/drawing/2014/main" id="{E2F0AB51-5665-C408-8B38-AAC418BCB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632" y="3429000"/>
            <a:ext cx="3668363" cy="24395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A573763-577A-14FE-A8F8-A180831A3D74}"/>
              </a:ext>
            </a:extLst>
          </p:cNvPr>
          <p:cNvSpPr/>
          <p:nvPr/>
        </p:nvSpPr>
        <p:spPr>
          <a:xfrm>
            <a:off x="453005" y="301947"/>
            <a:ext cx="5008228" cy="494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DBEA652E-9605-D088-2ED0-A09456EE12E2}"/>
              </a:ext>
            </a:extLst>
          </p:cNvPr>
          <p:cNvSpPr txBox="1"/>
          <p:nvPr/>
        </p:nvSpPr>
        <p:spPr>
          <a:xfrm>
            <a:off x="578840" y="291399"/>
            <a:ext cx="4756558" cy="423321"/>
          </a:xfrm>
          <a:prstGeom prst="rect">
            <a:avLst/>
          </a:prstGeom>
          <a:noFill/>
        </p:spPr>
        <p:txBody>
          <a:bodyPr wrap="square" rtlCol="0">
            <a:spAutoFit/>
          </a:bodyPr>
          <a:lstStyle/>
          <a:p>
            <a:pPr algn="l">
              <a:lnSpc>
                <a:spcPct val="130000"/>
              </a:lnSpc>
              <a:defRPr/>
            </a:pPr>
            <a:r>
              <a:rPr lang="lv-LV" sz="1800" b="0" kern="100" dirty="0">
                <a:solidFill>
                  <a:schemeClr val="bg1"/>
                </a:solidFill>
                <a:ea typeface="Calibri" panose="020F0502020204030204" pitchFamily="34" charset="0"/>
              </a:rPr>
              <a:t>Metodika ietekmes izmērīšanai</a:t>
            </a:r>
          </a:p>
        </p:txBody>
      </p:sp>
      <p:sp>
        <p:nvSpPr>
          <p:cNvPr id="13" name="Rectangle: Rounded Corners 12">
            <a:extLst>
              <a:ext uri="{FF2B5EF4-FFF2-40B4-BE49-F238E27FC236}">
                <a16:creationId xmlns:a16="http://schemas.microsoft.com/office/drawing/2014/main" id="{2B2A820C-3CCD-74F9-ACF3-53CC3276609B}"/>
              </a:ext>
            </a:extLst>
          </p:cNvPr>
          <p:cNvSpPr/>
          <p:nvPr/>
        </p:nvSpPr>
        <p:spPr>
          <a:xfrm>
            <a:off x="453005" y="3330054"/>
            <a:ext cx="5008228" cy="494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2EA009AE-BC24-9E87-77CB-E5D8D0823957}"/>
              </a:ext>
            </a:extLst>
          </p:cNvPr>
          <p:cNvSpPr txBox="1"/>
          <p:nvPr/>
        </p:nvSpPr>
        <p:spPr>
          <a:xfrm>
            <a:off x="578840" y="3325589"/>
            <a:ext cx="4756558" cy="423321"/>
          </a:xfrm>
          <a:prstGeom prst="rect">
            <a:avLst/>
          </a:prstGeom>
          <a:noFill/>
        </p:spPr>
        <p:txBody>
          <a:bodyPr wrap="square" rtlCol="0">
            <a:spAutoFit/>
          </a:bodyPr>
          <a:lstStyle/>
          <a:p>
            <a:pPr algn="l">
              <a:lnSpc>
                <a:spcPct val="130000"/>
              </a:lnSpc>
              <a:defRPr/>
            </a:pPr>
            <a:r>
              <a:rPr lang="lv-LV" sz="1800" b="0" kern="100" dirty="0">
                <a:solidFill>
                  <a:schemeClr val="bg1"/>
                </a:solidFill>
                <a:ea typeface="Calibri" panose="020F0502020204030204" pitchFamily="34" charset="0"/>
              </a:rPr>
              <a:t>Verificējams rezultāts</a:t>
            </a:r>
          </a:p>
        </p:txBody>
      </p:sp>
      <p:sp>
        <p:nvSpPr>
          <p:cNvPr id="15" name="TextBox 14">
            <a:extLst>
              <a:ext uri="{FF2B5EF4-FFF2-40B4-BE49-F238E27FC236}">
                <a16:creationId xmlns:a16="http://schemas.microsoft.com/office/drawing/2014/main" id="{51EC124A-DA0A-C68E-486D-1D1F1F8AA5A3}"/>
              </a:ext>
            </a:extLst>
          </p:cNvPr>
          <p:cNvSpPr txBox="1"/>
          <p:nvPr/>
        </p:nvSpPr>
        <p:spPr>
          <a:xfrm>
            <a:off x="578840" y="796897"/>
            <a:ext cx="4882392" cy="369332"/>
          </a:xfrm>
          <a:prstGeom prst="rect">
            <a:avLst/>
          </a:prstGeom>
          <a:noFill/>
        </p:spPr>
        <p:txBody>
          <a:bodyPr wrap="square" rtlCol="0">
            <a:spAutoFit/>
          </a:bodyPr>
          <a:lstStyle/>
          <a:p>
            <a:pPr marL="285750" indent="-285750">
              <a:buFont typeface="Wingdings" panose="05000000000000000000" pitchFamily="2" charset="2"/>
              <a:buChar char="§"/>
            </a:pPr>
            <a:r>
              <a:rPr lang="lv-LV" dirty="0"/>
              <a:t>Uzsāktas jau vairākas aktivitātes un projekti</a:t>
            </a:r>
          </a:p>
        </p:txBody>
      </p:sp>
      <p:sp>
        <p:nvSpPr>
          <p:cNvPr id="16" name="TextBox 15">
            <a:extLst>
              <a:ext uri="{FF2B5EF4-FFF2-40B4-BE49-F238E27FC236}">
                <a16:creationId xmlns:a16="http://schemas.microsoft.com/office/drawing/2014/main" id="{10E4D59C-0241-8676-5D62-DC7227347C48}"/>
              </a:ext>
            </a:extLst>
          </p:cNvPr>
          <p:cNvSpPr txBox="1"/>
          <p:nvPr/>
        </p:nvSpPr>
        <p:spPr>
          <a:xfrm>
            <a:off x="578839" y="1196157"/>
            <a:ext cx="4882393" cy="923330"/>
          </a:xfrm>
          <a:prstGeom prst="rect">
            <a:avLst/>
          </a:prstGeom>
          <a:noFill/>
        </p:spPr>
        <p:txBody>
          <a:bodyPr wrap="square" rtlCol="0">
            <a:spAutoFit/>
          </a:bodyPr>
          <a:lstStyle/>
          <a:p>
            <a:pPr marL="285750" indent="-285750">
              <a:buFont typeface="Wingdings" panose="05000000000000000000" pitchFamily="2" charset="2"/>
              <a:buChar char="§"/>
            </a:pPr>
            <a:r>
              <a:rPr lang="lv-LV" dirty="0"/>
              <a:t>Atbalsts un aktīva līdzdalība finansējuma piesaistei kvalitatīvu datu iegūšanai un metodiku pilnveidošanai</a:t>
            </a:r>
          </a:p>
        </p:txBody>
      </p:sp>
      <p:sp>
        <p:nvSpPr>
          <p:cNvPr id="17" name="TextBox 16">
            <a:extLst>
              <a:ext uri="{FF2B5EF4-FFF2-40B4-BE49-F238E27FC236}">
                <a16:creationId xmlns:a16="http://schemas.microsoft.com/office/drawing/2014/main" id="{D746B830-9780-3F97-E08A-2B5BC0F9D3AE}"/>
              </a:ext>
            </a:extLst>
          </p:cNvPr>
          <p:cNvSpPr txBox="1"/>
          <p:nvPr/>
        </p:nvSpPr>
        <p:spPr>
          <a:xfrm>
            <a:off x="578839" y="2100011"/>
            <a:ext cx="4882392" cy="369332"/>
          </a:xfrm>
          <a:prstGeom prst="rect">
            <a:avLst/>
          </a:prstGeom>
          <a:noFill/>
        </p:spPr>
        <p:txBody>
          <a:bodyPr wrap="square" rtlCol="0">
            <a:spAutoFit/>
          </a:bodyPr>
          <a:lstStyle/>
          <a:p>
            <a:pPr marL="285750" indent="-285750">
              <a:buFont typeface="Wingdings" panose="05000000000000000000" pitchFamily="2" charset="2"/>
              <a:buChar char="§"/>
            </a:pPr>
            <a:r>
              <a:rPr lang="lv-LV" dirty="0"/>
              <a:t>Pētnieku kapacitātes un skaita pieaugums</a:t>
            </a:r>
          </a:p>
        </p:txBody>
      </p:sp>
      <p:sp>
        <p:nvSpPr>
          <p:cNvPr id="18" name="TextBox 17">
            <a:extLst>
              <a:ext uri="{FF2B5EF4-FFF2-40B4-BE49-F238E27FC236}">
                <a16:creationId xmlns:a16="http://schemas.microsoft.com/office/drawing/2014/main" id="{4D55AA8D-B016-6344-8E65-C0F1C98DCB28}"/>
              </a:ext>
            </a:extLst>
          </p:cNvPr>
          <p:cNvSpPr txBox="1"/>
          <p:nvPr/>
        </p:nvSpPr>
        <p:spPr>
          <a:xfrm>
            <a:off x="578840" y="3816769"/>
            <a:ext cx="4882392" cy="646331"/>
          </a:xfrm>
          <a:prstGeom prst="rect">
            <a:avLst/>
          </a:prstGeom>
          <a:noFill/>
        </p:spPr>
        <p:txBody>
          <a:bodyPr wrap="square" rtlCol="0">
            <a:spAutoFit/>
          </a:bodyPr>
          <a:lstStyle/>
          <a:p>
            <a:pPr marL="285750" indent="-285750">
              <a:buFont typeface="Wingdings" panose="05000000000000000000" pitchFamily="2" charset="2"/>
              <a:buChar char="§"/>
            </a:pPr>
            <a:r>
              <a:rPr lang="lv-LV" dirty="0"/>
              <a:t>Nacionāls regulējums kādiem ir jābūt CO2 piesaistes projektiem</a:t>
            </a:r>
          </a:p>
        </p:txBody>
      </p:sp>
      <p:sp>
        <p:nvSpPr>
          <p:cNvPr id="19" name="TextBox 18">
            <a:extLst>
              <a:ext uri="{FF2B5EF4-FFF2-40B4-BE49-F238E27FC236}">
                <a16:creationId xmlns:a16="http://schemas.microsoft.com/office/drawing/2014/main" id="{1DD3D3C6-E40D-0DF6-BFD9-A1830842034C}"/>
              </a:ext>
            </a:extLst>
          </p:cNvPr>
          <p:cNvSpPr txBox="1"/>
          <p:nvPr/>
        </p:nvSpPr>
        <p:spPr>
          <a:xfrm>
            <a:off x="578838" y="4450469"/>
            <a:ext cx="4882391" cy="923330"/>
          </a:xfrm>
          <a:prstGeom prst="rect">
            <a:avLst/>
          </a:prstGeom>
          <a:noFill/>
        </p:spPr>
        <p:txBody>
          <a:bodyPr wrap="square" rtlCol="0">
            <a:spAutoFit/>
          </a:bodyPr>
          <a:lstStyle/>
          <a:p>
            <a:pPr marL="285750" indent="-285750">
              <a:buFont typeface="Wingdings" panose="05000000000000000000" pitchFamily="2" charset="2"/>
              <a:buChar char="§"/>
            </a:pPr>
            <a:r>
              <a:rPr lang="lv-LV" dirty="0"/>
              <a:t>Skaidrs nacionālo interešu ietvars klimata, daudzveidības un sociāli ekonomisko vērtību projektos</a:t>
            </a:r>
          </a:p>
        </p:txBody>
      </p:sp>
      <p:sp>
        <p:nvSpPr>
          <p:cNvPr id="20" name="TextBox 19">
            <a:extLst>
              <a:ext uri="{FF2B5EF4-FFF2-40B4-BE49-F238E27FC236}">
                <a16:creationId xmlns:a16="http://schemas.microsoft.com/office/drawing/2014/main" id="{A92EF825-6E42-D6C7-A534-4A8DA48B4628}"/>
              </a:ext>
            </a:extLst>
          </p:cNvPr>
          <p:cNvSpPr txBox="1"/>
          <p:nvPr/>
        </p:nvSpPr>
        <p:spPr>
          <a:xfrm>
            <a:off x="578838" y="5373799"/>
            <a:ext cx="4882391" cy="369332"/>
          </a:xfrm>
          <a:prstGeom prst="rect">
            <a:avLst/>
          </a:prstGeom>
          <a:noFill/>
        </p:spPr>
        <p:txBody>
          <a:bodyPr wrap="square" rtlCol="0">
            <a:spAutoFit/>
          </a:bodyPr>
          <a:lstStyle/>
          <a:p>
            <a:pPr marL="285750" indent="-285750">
              <a:buFont typeface="Wingdings" panose="05000000000000000000" pitchFamily="2" charset="2"/>
              <a:buChar char="§"/>
            </a:pPr>
            <a:r>
              <a:rPr lang="lv-LV" dirty="0"/>
              <a:t>Mērķtiecīgi valsts atbalsta pasākumi </a:t>
            </a:r>
          </a:p>
        </p:txBody>
      </p:sp>
    </p:spTree>
    <p:extLst>
      <p:ext uri="{BB962C8B-B14F-4D97-AF65-F5344CB8AC3E}">
        <p14:creationId xmlns:p14="http://schemas.microsoft.com/office/powerpoint/2010/main" val="20171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59103-2C63-6279-6FF8-9A5AAC40FF7D}"/>
              </a:ext>
            </a:extLst>
          </p:cNvPr>
          <p:cNvSpPr txBox="1"/>
          <p:nvPr/>
        </p:nvSpPr>
        <p:spPr>
          <a:xfrm>
            <a:off x="482015" y="792681"/>
            <a:ext cx="10710895" cy="4785413"/>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lv-LV" sz="1800" b="0" i="0" dirty="0">
                <a:solidFill>
                  <a:srgbClr val="0D0D0D"/>
                </a:solidFill>
                <a:effectLst/>
                <a:latin typeface="Arial" panose="020B0604020202020204" pitchFamily="34" charset="0"/>
                <a:cs typeface="Arial" panose="020B0604020202020204" pitchFamily="34" charset="0"/>
              </a:rPr>
              <a:t>Gatavot pilotprojektus uzskaites metodikas izstrādei, aprobācijai un purvu atjaunošanas darbiem;</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lv-LV" sz="1800" b="0" i="0" dirty="0">
                <a:solidFill>
                  <a:srgbClr val="0D0D0D"/>
                </a:solidFill>
                <a:effectLst/>
                <a:latin typeface="Arial" panose="020B0604020202020204" pitchFamily="34" charset="0"/>
                <a:cs typeface="Arial" panose="020B0604020202020204" pitchFamily="34" charset="0"/>
              </a:rPr>
              <a:t>Mēs sevi nevarēsim sertificēt;</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lv-LV" dirty="0">
                <a:solidFill>
                  <a:srgbClr val="0D0D0D"/>
                </a:solidFill>
                <a:latin typeface="Arial" panose="020B0604020202020204" pitchFamily="34" charset="0"/>
                <a:cs typeface="Arial" panose="020B0604020202020204" pitchFamily="34" charset="0"/>
              </a:rPr>
              <a:t>Ceram, ka valsts līmenī tiks izvirzīti nosacījumi nacionāliem projektiem, kas ražos CO2 samazinājumu vai piesaistes (neakceptēs projektus, kas nespēs radīta arī bioloģiskās daudzveidības un sociāli ekonomiskos papildus labumus).</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lv-LV" sz="1800" b="0" i="0" dirty="0">
                <a:solidFill>
                  <a:srgbClr val="0D0D0D"/>
                </a:solidFill>
                <a:effectLst/>
                <a:latin typeface="Arial" panose="020B0604020202020204" pitchFamily="34" charset="0"/>
                <a:cs typeface="Arial" panose="020B0604020202020204" pitchFamily="34" charset="0"/>
              </a:rPr>
              <a:t>Radīs nacionālo auditoru kapacitāti un kritērijus akreditācijai.</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lv-LV" dirty="0">
                <a:solidFill>
                  <a:srgbClr val="0D0D0D"/>
                </a:solidFill>
                <a:latin typeface="Arial" panose="020B0604020202020204" pitchFamily="34" charset="0"/>
                <a:cs typeface="Arial" panose="020B0604020202020204" pitchFamily="34" charset="0"/>
              </a:rPr>
              <a:t>Radīs skaidrus noteikumus ārzemju investoriem, kas gribēs ieguldīt naudu CO2 samazinājumu vai piesaistes projektos, tā lai noteikts ieguvums paliek Latvijā;</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lv-LV" sz="1800" b="0" i="0" dirty="0">
                <a:solidFill>
                  <a:srgbClr val="0D0D0D"/>
                </a:solidFill>
                <a:effectLst/>
                <a:latin typeface="Arial" panose="020B0604020202020204" pitchFamily="34" charset="0"/>
                <a:cs typeface="Arial" panose="020B0604020202020204" pitchFamily="34" charset="0"/>
              </a:rPr>
              <a:t>Radīs priekšnoteikumus tam, lai neveidotos dubultā uzskaite</a:t>
            </a:r>
            <a:r>
              <a:rPr lang="lv-LV" dirty="0">
                <a:solidFill>
                  <a:srgbClr val="0D0D0D"/>
                </a:solidFill>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lv-LV" dirty="0">
                <a:solidFill>
                  <a:srgbClr val="0D0D0D"/>
                </a:solidFill>
                <a:latin typeface="Arial" panose="020B0604020202020204" pitchFamily="34" charset="0"/>
                <a:cs typeface="Arial" panose="020B0604020202020204" pitchFamily="34" charset="0"/>
              </a:rPr>
              <a:t>Nodrošinās iespēju pirmkārt vietējiem uzņēmumiem iespēju izmantot Latvijas resursus CO2 samazinājumu vai piesaistes projektos</a:t>
            </a:r>
            <a:endParaRPr lang="lv-LV" sz="1800" b="0" i="0" dirty="0">
              <a:solidFill>
                <a:srgbClr val="0D0D0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38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8EDB-C132-8B57-6154-B323707751C5}"/>
              </a:ext>
            </a:extLst>
          </p:cNvPr>
          <p:cNvSpPr>
            <a:spLocks noGrp="1"/>
          </p:cNvSpPr>
          <p:nvPr>
            <p:ph type="body" sz="quarter" idx="10"/>
          </p:nvPr>
        </p:nvSpPr>
        <p:spPr/>
        <p:txBody>
          <a:bodyPr/>
          <a:lstStyle/>
          <a:p>
            <a:pPr algn="ctr"/>
            <a:r>
              <a:rPr lang="lv-LV" sz="4400" b="1" dirty="0">
                <a:solidFill>
                  <a:schemeClr val="bg1"/>
                </a:solidFill>
                <a:latin typeface="Arial" panose="020B0604020202020204" pitchFamily="34" charset="0"/>
                <a:cs typeface="Arial" panose="020B0604020202020204" pitchFamily="34" charset="0"/>
              </a:rPr>
              <a:t>Paldies!</a:t>
            </a:r>
            <a:br>
              <a:rPr lang="lv-LV" sz="4400" b="1" dirty="0">
                <a:solidFill>
                  <a:schemeClr val="bg1"/>
                </a:solidFill>
                <a:latin typeface="Arial" panose="020B0604020202020204" pitchFamily="34" charset="0"/>
                <a:cs typeface="Arial" panose="020B0604020202020204" pitchFamily="34" charset="0"/>
              </a:rPr>
            </a:br>
            <a:r>
              <a:rPr lang="lv-LV" sz="4400" b="1" dirty="0">
                <a:solidFill>
                  <a:schemeClr val="bg1"/>
                </a:solidFill>
                <a:latin typeface="Arial" panose="020B0604020202020204" pitchFamily="34" charset="0"/>
                <a:cs typeface="Arial" panose="020B0604020202020204" pitchFamily="34" charset="0"/>
              </a:rPr>
              <a:t>par uzmanību</a:t>
            </a:r>
            <a:endParaRPr lang="en-US" sz="4400" b="1"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0623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6F4545-F2BF-1DAC-814F-12460CAF7045}"/>
              </a:ext>
            </a:extLst>
          </p:cNvPr>
          <p:cNvSpPr>
            <a:spLocks noGrp="1"/>
          </p:cNvSpPr>
          <p:nvPr>
            <p:ph type="body" sz="quarter" idx="10"/>
          </p:nvPr>
        </p:nvSpPr>
        <p:spPr>
          <a:xfrm>
            <a:off x="172365" y="152400"/>
            <a:ext cx="7315363" cy="1287192"/>
          </a:xfrm>
        </p:spPr>
        <p:txBody>
          <a:bodyPr/>
          <a:lstStyle/>
          <a:p>
            <a:r>
              <a:rPr lang="lv-LV" sz="2400" b="1" i="0" u="none" strike="noStrike" baseline="0" dirty="0">
                <a:solidFill>
                  <a:srgbClr val="286040"/>
                </a:solidFill>
                <a:latin typeface="Arial" panose="020B0604020202020204" pitchFamily="34" charset="0"/>
              </a:rPr>
              <a:t>SIA «Rīgas meži» piederošās un apsaimniekojamās teritorijas:</a:t>
            </a:r>
            <a:endParaRPr lang="lv-LV" sz="2400" dirty="0"/>
          </a:p>
        </p:txBody>
      </p:sp>
      <p:sp>
        <p:nvSpPr>
          <p:cNvPr id="3" name="Text Placeholder 2">
            <a:extLst>
              <a:ext uri="{FF2B5EF4-FFF2-40B4-BE49-F238E27FC236}">
                <a16:creationId xmlns:a16="http://schemas.microsoft.com/office/drawing/2014/main" id="{644D3D3C-B41A-1BC8-4F43-A797A99278D5}"/>
              </a:ext>
            </a:extLst>
          </p:cNvPr>
          <p:cNvSpPr>
            <a:spLocks noGrp="1"/>
          </p:cNvSpPr>
          <p:nvPr>
            <p:ph type="body" sz="quarter" idx="18"/>
          </p:nvPr>
        </p:nvSpPr>
        <p:spPr>
          <a:xfrm>
            <a:off x="424070" y="1683026"/>
            <a:ext cx="3876260" cy="3843132"/>
          </a:xfrm>
        </p:spPr>
        <p:txBody>
          <a:bodyPr/>
          <a:lstStyle/>
          <a:p>
            <a:pPr algn="l"/>
            <a:endParaRPr lang="lv-LV" sz="1600" b="0" i="0" u="none" strike="noStrike" baseline="0" dirty="0">
              <a:solidFill>
                <a:srgbClr val="000000"/>
              </a:solidFill>
              <a:latin typeface="Arial" panose="020B0604020202020204" pitchFamily="34" charset="0"/>
            </a:endParaRPr>
          </a:p>
          <a:p>
            <a:pPr marL="285750" indent="-285750" algn="l">
              <a:buFont typeface="Arial" panose="020B0604020202020204" pitchFamily="34" charset="0"/>
              <a:buChar char="•"/>
            </a:pPr>
            <a:r>
              <a:rPr lang="lv-LV" sz="1600" b="0" i="0" u="none" strike="noStrike" baseline="0" dirty="0">
                <a:solidFill>
                  <a:srgbClr val="464646"/>
                </a:solidFill>
                <a:latin typeface="Arial" panose="020B0604020202020204" pitchFamily="34" charset="0"/>
              </a:rPr>
              <a:t>Meža zemju platība – </a:t>
            </a:r>
            <a:r>
              <a:rPr lang="lv-LV" sz="1600" b="1" i="0" u="none" strike="noStrike" baseline="0" dirty="0">
                <a:solidFill>
                  <a:srgbClr val="464646"/>
                </a:solidFill>
                <a:latin typeface="Arial" panose="020B0604020202020204" pitchFamily="34" charset="0"/>
              </a:rPr>
              <a:t>62 792,1 ha; </a:t>
            </a:r>
          </a:p>
          <a:p>
            <a:pPr marL="285750" indent="-285750" algn="l">
              <a:buFont typeface="Arial" panose="020B0604020202020204" pitchFamily="34" charset="0"/>
              <a:buChar char="•"/>
            </a:pPr>
            <a:r>
              <a:rPr lang="lv-LV" sz="1600" b="0" i="0" u="none" strike="noStrike" baseline="0" dirty="0">
                <a:solidFill>
                  <a:srgbClr val="404040"/>
                </a:solidFill>
                <a:latin typeface="Arial" panose="020B0604020202020204" pitchFamily="34" charset="0"/>
              </a:rPr>
              <a:t>Meža zemju platības, kas ietilpst Rīgas valstspilsētas administratīvās teritorijas robežās, – </a:t>
            </a:r>
            <a:r>
              <a:rPr lang="lv-LV" sz="1600" b="1" i="0" u="none" strike="noStrike" baseline="0" dirty="0">
                <a:solidFill>
                  <a:srgbClr val="404040"/>
                </a:solidFill>
                <a:latin typeface="Arial" panose="020B0604020202020204" pitchFamily="34" charset="0"/>
              </a:rPr>
              <a:t>5 625,2 ha; </a:t>
            </a:r>
          </a:p>
          <a:p>
            <a:pPr marL="285750" indent="-285750" algn="l">
              <a:buFont typeface="Arial" panose="020B0604020202020204" pitchFamily="34" charset="0"/>
              <a:buChar char="•"/>
            </a:pPr>
            <a:r>
              <a:rPr lang="lv-LV" sz="1600" b="0" i="0" u="none" strike="noStrike" baseline="0" dirty="0">
                <a:solidFill>
                  <a:srgbClr val="464646"/>
                </a:solidFill>
                <a:latin typeface="Arial" panose="020B0604020202020204" pitchFamily="34" charset="0"/>
              </a:rPr>
              <a:t>Apsaimniekoto dārzu un parku platība – </a:t>
            </a:r>
            <a:r>
              <a:rPr lang="lv-LV" sz="1600" b="1" i="0" u="none" strike="noStrike" baseline="0" dirty="0">
                <a:solidFill>
                  <a:srgbClr val="464646"/>
                </a:solidFill>
                <a:latin typeface="Arial" panose="020B0604020202020204" pitchFamily="34" charset="0"/>
              </a:rPr>
              <a:t>417 ha</a:t>
            </a:r>
            <a:endParaRPr lang="lv-LV" sz="1600" b="0" i="0" u="none" strike="noStrike" baseline="0" dirty="0">
              <a:solidFill>
                <a:srgbClr val="464646"/>
              </a:solidFill>
              <a:latin typeface="Arial" panose="020B0604020202020204" pitchFamily="34" charset="0"/>
            </a:endParaRPr>
          </a:p>
        </p:txBody>
      </p:sp>
      <p:pic>
        <p:nvPicPr>
          <p:cNvPr id="5" name="Picture 4">
            <a:extLst>
              <a:ext uri="{FF2B5EF4-FFF2-40B4-BE49-F238E27FC236}">
                <a16:creationId xmlns:a16="http://schemas.microsoft.com/office/drawing/2014/main" id="{8E850014-E3BC-D13E-E2A0-48E33F9DE8B7}"/>
              </a:ext>
            </a:extLst>
          </p:cNvPr>
          <p:cNvPicPr>
            <a:picLocks noChangeAspect="1"/>
          </p:cNvPicPr>
          <p:nvPr/>
        </p:nvPicPr>
        <p:blipFill>
          <a:blip r:embed="rId2"/>
          <a:stretch>
            <a:fillRect/>
          </a:stretch>
        </p:blipFill>
        <p:spPr>
          <a:xfrm>
            <a:off x="5088835" y="106017"/>
            <a:ext cx="6679095" cy="6599583"/>
          </a:xfrm>
          <a:prstGeom prst="rect">
            <a:avLst/>
          </a:prstGeom>
        </p:spPr>
      </p:pic>
    </p:spTree>
    <p:extLst>
      <p:ext uri="{BB962C8B-B14F-4D97-AF65-F5344CB8AC3E}">
        <p14:creationId xmlns:p14="http://schemas.microsoft.com/office/powerpoint/2010/main" val="26570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E59BA8-25F3-7C67-3A98-E6E9033E00C3}"/>
              </a:ext>
            </a:extLst>
          </p:cNvPr>
          <p:cNvSpPr>
            <a:spLocks noGrp="1"/>
          </p:cNvSpPr>
          <p:nvPr>
            <p:ph type="body" sz="quarter" idx="10"/>
          </p:nvPr>
        </p:nvSpPr>
        <p:spPr>
          <a:xfrm>
            <a:off x="1164771" y="208512"/>
            <a:ext cx="9799808" cy="584462"/>
          </a:xfrm>
        </p:spPr>
        <p:txBody>
          <a:bodyPr/>
          <a:lstStyle/>
          <a:p>
            <a:pPr algn="ctr"/>
            <a:r>
              <a:rPr kumimoji="0" lang="lv-LV" sz="2400" i="0" u="none" strike="noStrike" kern="1200" cap="none" spc="0" normalizeH="0" baseline="0" noProof="0" dirty="0">
                <a:ln>
                  <a:noFill/>
                </a:ln>
                <a:solidFill>
                  <a:schemeClr val="accent6">
                    <a:lumMod val="75000"/>
                  </a:schemeClr>
                </a:solidFill>
                <a:effectLst/>
                <a:uLnTx/>
                <a:uFillTx/>
                <a:ea typeface="+mj-ea"/>
              </a:rPr>
              <a:t>ES, nacionālā un reģionālā mēroga klimata mērķi</a:t>
            </a:r>
            <a:endParaRPr lang="lv-LV" sz="2400" dirty="0">
              <a:solidFill>
                <a:schemeClr val="accent6">
                  <a:lumMod val="75000"/>
                </a:schemeClr>
              </a:solidFill>
            </a:endParaRPr>
          </a:p>
        </p:txBody>
      </p:sp>
      <p:pic>
        <p:nvPicPr>
          <p:cNvPr id="4" name="Picture 3">
            <a:extLst>
              <a:ext uri="{FF2B5EF4-FFF2-40B4-BE49-F238E27FC236}">
                <a16:creationId xmlns:a16="http://schemas.microsoft.com/office/drawing/2014/main" id="{C1D7AAA7-31A4-94D8-1746-034FD54B93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71" r="-1" b="-1"/>
          <a:stretch/>
        </p:blipFill>
        <p:spPr bwMode="auto">
          <a:xfrm>
            <a:off x="1164771" y="1164565"/>
            <a:ext cx="10185976" cy="3995263"/>
          </a:xfrm>
          <a:prstGeom prst="rect">
            <a:avLst/>
          </a:prstGeom>
          <a:noFill/>
        </p:spPr>
      </p:pic>
      <p:sp>
        <p:nvSpPr>
          <p:cNvPr id="5" name="Rectangle: Rounded Corners 4">
            <a:extLst>
              <a:ext uri="{FF2B5EF4-FFF2-40B4-BE49-F238E27FC236}">
                <a16:creationId xmlns:a16="http://schemas.microsoft.com/office/drawing/2014/main" id="{49A39ECA-0A33-2221-78FE-6DA40422A683}"/>
              </a:ext>
            </a:extLst>
          </p:cNvPr>
          <p:cNvSpPr/>
          <p:nvPr/>
        </p:nvSpPr>
        <p:spPr>
          <a:xfrm>
            <a:off x="596666" y="5362303"/>
            <a:ext cx="10998668"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225A39"/>
                </a:solidFill>
                <a:effectLst/>
                <a:uLnTx/>
                <a:uFillTx/>
                <a:latin typeface="Arial" panose="020B0604020202020204" pitchFamily="34" charset="0"/>
                <a:cs typeface="Arial" panose="020B0604020202020204" pitchFamily="34" charset="0"/>
              </a:rPr>
              <a:t>Avots: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225A39"/>
                </a:solidFill>
                <a:effectLst/>
                <a:uLnTx/>
                <a:uFillTx/>
                <a:latin typeface="Arial" panose="020B0604020202020204" pitchFamily="34" charset="0"/>
                <a:cs typeface="Arial" panose="020B0604020202020204" pitchFamily="34" charset="0"/>
              </a:rPr>
              <a:t>ES zaļais kurss un ar to saistītie regulējumi;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225A39"/>
                </a:solidFill>
                <a:effectLst/>
                <a:uLnTx/>
                <a:uFillTx/>
                <a:latin typeface="Arial" panose="020B0604020202020204" pitchFamily="34" charset="0"/>
                <a:cs typeface="Arial" panose="020B0604020202020204" pitchFamily="34" charset="0"/>
              </a:rPr>
              <a:t>Rīgas ilgtspējīgas enerģētikas un klimata plāns līdz 2030.gadam paredz:</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solidFill>
                  <a:srgbClr val="225A39"/>
                </a:solidFill>
                <a:latin typeface="Arial" panose="020B0604020202020204" pitchFamily="34" charset="0"/>
                <a:cs typeface="Arial" panose="020B0604020202020204" pitchFamily="34" charset="0"/>
              </a:rPr>
              <a:t>	a) </a:t>
            </a:r>
            <a:r>
              <a:rPr kumimoji="0" lang="lv-LV" sz="1400" b="0" i="0" u="none" strike="noStrike" kern="1200" cap="none" spc="0" normalizeH="0" baseline="0" noProof="0" dirty="0">
                <a:ln>
                  <a:noFill/>
                </a:ln>
                <a:solidFill>
                  <a:srgbClr val="225A39"/>
                </a:solidFill>
                <a:effectLst/>
                <a:uLnTx/>
                <a:uFillTx/>
                <a:latin typeface="Arial" panose="020B0604020202020204" pitchFamily="34" charset="0"/>
                <a:cs typeface="Arial" panose="020B0604020202020204" pitchFamily="34" charset="0"/>
              </a:rPr>
              <a:t>p</a:t>
            </a:r>
            <a:r>
              <a:rPr kumimoji="0" lang="lv-LV" sz="1400" b="0" i="0" u="none" strike="noStrike" kern="1200" cap="none" spc="0" normalizeH="0" baseline="0" noProof="0" dirty="0">
                <a:ln>
                  <a:noFill/>
                </a:ln>
                <a:solidFill>
                  <a:srgbClr val="225A39"/>
                </a:solidFill>
                <a:effectLst/>
                <a:uLnTx/>
                <a:uFillTx/>
                <a:latin typeface="Arial" panose="020B0604020202020204" pitchFamily="34" charset="0"/>
                <a:ea typeface="Calibri" panose="020F0502020204030204" pitchFamily="34" charset="0"/>
                <a:cs typeface="Arial" panose="020B0604020202020204" pitchFamily="34" charset="0"/>
              </a:rPr>
              <a:t>ret 2019.gadu samazināt visas pilsētas kopējas emisijas par 30% t.sk. kapitālsabiedību radītās emisijas.</a:t>
            </a:r>
          </a:p>
          <a:p>
            <a:pPr lvl="0">
              <a:defRPr/>
            </a:pPr>
            <a:r>
              <a:rPr lang="lv-LV" sz="1400" dirty="0">
                <a:solidFill>
                  <a:srgbClr val="225A39"/>
                </a:solidFill>
                <a:latin typeface="Arial" panose="020B0604020202020204" pitchFamily="34" charset="0"/>
                <a:ea typeface="Calibri" panose="020F0502020204030204" pitchFamily="34" charset="0"/>
                <a:cs typeface="Arial" panose="020B0604020202020204" pitchFamily="34" charset="0"/>
              </a:rPr>
              <a:t>	b) </a:t>
            </a:r>
            <a:r>
              <a:rPr kumimoji="0" lang="lv-LV" sz="1400" b="0" i="0" u="none" strike="noStrike" kern="1200" cap="none" spc="0" normalizeH="0" baseline="0" noProof="0" dirty="0">
                <a:ln>
                  <a:noFill/>
                </a:ln>
                <a:solidFill>
                  <a:srgbClr val="225A39"/>
                </a:solidFill>
                <a:effectLst/>
                <a:uLnTx/>
                <a:uFillTx/>
                <a:latin typeface="Arial" panose="020B0604020202020204" pitchFamily="34" charset="0"/>
                <a:ea typeface="Calibri" panose="020F0502020204030204" pitchFamily="34" charset="0"/>
                <a:cs typeface="Arial" panose="020B0604020202020204" pitchFamily="34" charset="0"/>
              </a:rPr>
              <a:t>Rīgas dome un tās iestādes, aģentūras pāries uz AER  100% apmērā  (šajā mērķī netiek ietvertas pašvaldības 	kapitālsabiedrības).</a:t>
            </a:r>
          </a:p>
        </p:txBody>
      </p:sp>
    </p:spTree>
    <p:extLst>
      <p:ext uri="{BB962C8B-B14F-4D97-AF65-F5344CB8AC3E}">
        <p14:creationId xmlns:p14="http://schemas.microsoft.com/office/powerpoint/2010/main" val="1657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82FA5-CB07-A38B-0585-28762AD36369}"/>
              </a:ext>
            </a:extLst>
          </p:cNvPr>
          <p:cNvSpPr>
            <a:spLocks noGrp="1"/>
          </p:cNvSpPr>
          <p:nvPr>
            <p:ph type="body" sz="quarter" idx="10"/>
          </p:nvPr>
        </p:nvSpPr>
        <p:spPr>
          <a:xfrm>
            <a:off x="579640" y="141514"/>
            <a:ext cx="10861246" cy="1059965"/>
          </a:xfrm>
        </p:spPr>
        <p:txBody>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lv-LV" sz="2000" b="1" i="0" u="none" strike="noStrike" kern="1200" cap="none" spc="0" normalizeH="0" baseline="0" noProof="0" dirty="0">
                <a:ln>
                  <a:noFill/>
                </a:ln>
                <a:solidFill>
                  <a:srgbClr val="00572D"/>
                </a:solidFill>
                <a:effectLst/>
                <a:uLnTx/>
                <a:uFillTx/>
                <a:latin typeface="Arial" panose="020B0604020202020204" pitchFamily="34" charset="0"/>
                <a:ea typeface="+mn-ea"/>
                <a:cs typeface="Arial" panose="020B0604020202020204" pitchFamily="34" charset="0"/>
              </a:rPr>
              <a:t>SIA «Rīgas meži» mērķis – turpināt uzsākto zaļās infrastruktūras apsaimniekošanas praksi, kas ir vērsta uz vides vērtību saglabāšanu un palielināšanu, t.sk. CO2 piesaistes veicināšanu</a:t>
            </a:r>
          </a:p>
          <a:p>
            <a:endParaRPr lang="lv-LV" dirty="0"/>
          </a:p>
        </p:txBody>
      </p:sp>
      <p:pic>
        <p:nvPicPr>
          <p:cNvPr id="8" name="Picture 7">
            <a:extLst>
              <a:ext uri="{FF2B5EF4-FFF2-40B4-BE49-F238E27FC236}">
                <a16:creationId xmlns:a16="http://schemas.microsoft.com/office/drawing/2014/main" id="{0CE8EAC7-2DC1-C6EF-6BFE-26354D9ABD5A}"/>
              </a:ext>
            </a:extLst>
          </p:cNvPr>
          <p:cNvPicPr>
            <a:picLocks noChangeAspect="1"/>
          </p:cNvPicPr>
          <p:nvPr/>
        </p:nvPicPr>
        <p:blipFill>
          <a:blip r:embed="rId2"/>
          <a:stretch>
            <a:fillRect/>
          </a:stretch>
        </p:blipFill>
        <p:spPr>
          <a:xfrm>
            <a:off x="579640" y="1351288"/>
            <a:ext cx="3277395" cy="2236420"/>
          </a:xfrm>
          <a:prstGeom prst="rect">
            <a:avLst/>
          </a:prstGeom>
        </p:spPr>
      </p:pic>
      <p:sp>
        <p:nvSpPr>
          <p:cNvPr id="4" name="Rectangle: Rounded Corners 3">
            <a:extLst>
              <a:ext uri="{FF2B5EF4-FFF2-40B4-BE49-F238E27FC236}">
                <a16:creationId xmlns:a16="http://schemas.microsoft.com/office/drawing/2014/main" id="{237119D0-054E-B196-1919-D6801DECD47C}"/>
              </a:ext>
            </a:extLst>
          </p:cNvPr>
          <p:cNvSpPr/>
          <p:nvPr/>
        </p:nvSpPr>
        <p:spPr>
          <a:xfrm>
            <a:off x="579640" y="3838352"/>
            <a:ext cx="3277396" cy="23862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sz="1600" b="1" i="0" u="none" strike="noStrike" baseline="0" dirty="0">
                <a:solidFill>
                  <a:srgbClr val="404040"/>
                </a:solidFill>
                <a:latin typeface="Arial" panose="020B0604020202020204" pitchFamily="34" charset="0"/>
              </a:rPr>
              <a:t>Mērķtiecīga vienlaidu meža seguma izveide </a:t>
            </a:r>
            <a:r>
              <a:rPr lang="lv-LV" sz="1600" b="0" i="0" u="none" strike="noStrike" baseline="0" dirty="0">
                <a:solidFill>
                  <a:srgbClr val="404040"/>
                </a:solidFill>
                <a:latin typeface="Arial" panose="020B0604020202020204" pitchFamily="34" charset="0"/>
              </a:rPr>
              <a:t>aizsargājamās dabas teritorijās un rekreācijas zonās, </a:t>
            </a:r>
            <a:r>
              <a:rPr lang="lv-LV" sz="1600" b="1" i="0" u="none" strike="noStrike" baseline="0" dirty="0">
                <a:solidFill>
                  <a:srgbClr val="404040"/>
                </a:solidFill>
                <a:latin typeface="Arial" panose="020B0604020202020204" pitchFamily="34" charset="0"/>
              </a:rPr>
              <a:t>ilgtspējīga stādāmā materiāla izvēle mežsaimniecisko darbu zonām </a:t>
            </a:r>
            <a:r>
              <a:rPr lang="lv-LV" sz="1600" b="0" i="0" u="none" strike="noStrike" baseline="0" dirty="0">
                <a:solidFill>
                  <a:srgbClr val="404040"/>
                </a:solidFill>
                <a:latin typeface="Arial" panose="020B0604020202020204" pitchFamily="34" charset="0"/>
              </a:rPr>
              <a:t>(izvērtējot sugu noturību pret klimata riskiem).</a:t>
            </a:r>
            <a:endParaRPr lang="lv-LV" sz="1600" dirty="0"/>
          </a:p>
        </p:txBody>
      </p:sp>
      <p:pic>
        <p:nvPicPr>
          <p:cNvPr id="6" name="Picture 5">
            <a:extLst>
              <a:ext uri="{FF2B5EF4-FFF2-40B4-BE49-F238E27FC236}">
                <a16:creationId xmlns:a16="http://schemas.microsoft.com/office/drawing/2014/main" id="{C5BBD828-5575-B8D2-3417-06CD0D2DE517}"/>
              </a:ext>
            </a:extLst>
          </p:cNvPr>
          <p:cNvPicPr>
            <a:picLocks noChangeAspect="1"/>
          </p:cNvPicPr>
          <p:nvPr/>
        </p:nvPicPr>
        <p:blipFill>
          <a:blip r:embed="rId3"/>
          <a:stretch>
            <a:fillRect/>
          </a:stretch>
        </p:blipFill>
        <p:spPr>
          <a:xfrm>
            <a:off x="4098721" y="1351288"/>
            <a:ext cx="3678269" cy="2236420"/>
          </a:xfrm>
          <a:prstGeom prst="rect">
            <a:avLst/>
          </a:prstGeom>
        </p:spPr>
      </p:pic>
      <p:sp>
        <p:nvSpPr>
          <p:cNvPr id="7" name="Rectangle: Rounded Corners 6">
            <a:extLst>
              <a:ext uri="{FF2B5EF4-FFF2-40B4-BE49-F238E27FC236}">
                <a16:creationId xmlns:a16="http://schemas.microsoft.com/office/drawing/2014/main" id="{7BC24274-678F-E8F0-0718-2D967199101B}"/>
              </a:ext>
            </a:extLst>
          </p:cNvPr>
          <p:cNvSpPr/>
          <p:nvPr/>
        </p:nvSpPr>
        <p:spPr>
          <a:xfrm>
            <a:off x="4210493" y="3838352"/>
            <a:ext cx="3356377" cy="23862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sz="1600" b="1" i="0" u="none" strike="noStrike" baseline="0" dirty="0">
                <a:solidFill>
                  <a:srgbClr val="404040"/>
                </a:solidFill>
                <a:latin typeface="Arial" panose="020B0604020202020204" pitchFamily="34" charset="0"/>
              </a:rPr>
              <a:t>Pētniecības un inovāciju attīstība CO2 piesaistes veicināšanai pilsētvidē </a:t>
            </a:r>
            <a:r>
              <a:rPr lang="lv-LV" sz="1600" b="0" i="0" u="none" strike="noStrike" baseline="0" dirty="0">
                <a:solidFill>
                  <a:srgbClr val="404040"/>
                </a:solidFill>
                <a:latin typeface="Arial" panose="020B0604020202020204" pitchFamily="34" charset="0"/>
              </a:rPr>
              <a:t>sadarbībā ar zinātniskajiem partneriem, jaunajiem talantiem (studentiem) un jaunuzņēmumiem: peldošās augu salas, pilsētas ūdensmalu attīstība u.c. </a:t>
            </a:r>
            <a:endParaRPr lang="lv-LV" sz="1600" dirty="0"/>
          </a:p>
        </p:txBody>
      </p:sp>
      <p:pic>
        <p:nvPicPr>
          <p:cNvPr id="10" name="Picture 9">
            <a:extLst>
              <a:ext uri="{FF2B5EF4-FFF2-40B4-BE49-F238E27FC236}">
                <a16:creationId xmlns:a16="http://schemas.microsoft.com/office/drawing/2014/main" id="{00D9B6E4-291E-640F-2148-0BBF71AD24C8}"/>
              </a:ext>
            </a:extLst>
          </p:cNvPr>
          <p:cNvPicPr>
            <a:picLocks noChangeAspect="1"/>
          </p:cNvPicPr>
          <p:nvPr/>
        </p:nvPicPr>
        <p:blipFill>
          <a:blip r:embed="rId4"/>
          <a:stretch>
            <a:fillRect/>
          </a:stretch>
        </p:blipFill>
        <p:spPr>
          <a:xfrm>
            <a:off x="7968343" y="1351288"/>
            <a:ext cx="3472543" cy="2236420"/>
          </a:xfrm>
          <a:prstGeom prst="rect">
            <a:avLst/>
          </a:prstGeom>
        </p:spPr>
      </p:pic>
      <p:sp>
        <p:nvSpPr>
          <p:cNvPr id="11" name="Rectangle: Rounded Corners 10">
            <a:extLst>
              <a:ext uri="{FF2B5EF4-FFF2-40B4-BE49-F238E27FC236}">
                <a16:creationId xmlns:a16="http://schemas.microsoft.com/office/drawing/2014/main" id="{EBC8B199-9494-1566-5D22-B9A6B478D115}"/>
              </a:ext>
            </a:extLst>
          </p:cNvPr>
          <p:cNvSpPr/>
          <p:nvPr/>
        </p:nvSpPr>
        <p:spPr>
          <a:xfrm>
            <a:off x="8055429" y="3838352"/>
            <a:ext cx="3556931" cy="23862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0" i="0" dirty="0">
                <a:solidFill>
                  <a:srgbClr val="0D0D0D"/>
                </a:solidFill>
                <a:effectLst/>
                <a:latin typeface="Arial" panose="020B0604020202020204" pitchFamily="34" charset="0"/>
                <a:cs typeface="Arial" panose="020B0604020202020204" pitchFamily="34" charset="0"/>
              </a:rPr>
              <a:t>SEG emisiju mazināšana un uzmanības koncentrēšana </a:t>
            </a:r>
            <a:r>
              <a:rPr lang="lv-LV" sz="1600" b="1" i="0" dirty="0">
                <a:solidFill>
                  <a:srgbClr val="0D0D0D"/>
                </a:solidFill>
                <a:effectLst/>
                <a:latin typeface="Arial" panose="020B0604020202020204" pitchFamily="34" charset="0"/>
                <a:cs typeface="Arial" panose="020B0604020202020204" pitchFamily="34" charset="0"/>
              </a:rPr>
              <a:t>uz ilgtspējīgu mežsaimniecību</a:t>
            </a:r>
            <a:r>
              <a:rPr lang="lv-LV" sz="1600" b="0" i="0" dirty="0">
                <a:solidFill>
                  <a:srgbClr val="0D0D0D"/>
                </a:solidFill>
                <a:effectLst/>
                <a:latin typeface="Arial" panose="020B0604020202020204" pitchFamily="34" charset="0"/>
                <a:cs typeface="Arial" panose="020B0604020202020204" pitchFamily="34" charset="0"/>
              </a:rPr>
              <a:t>, kas ne tikai sekmē oglekļa dioksīda uztveršanu un uzkrāšanu, bet arī veicina mežu ekosistēmu un bioloģisko daudzveidību. Mērķis virzīties uz zemāku oglekļa pēdu</a:t>
            </a:r>
            <a:r>
              <a:rPr lang="lv-LV" sz="1200" b="0" i="0" dirty="0">
                <a:solidFill>
                  <a:srgbClr val="0D0D0D"/>
                </a:solidFill>
                <a:effectLst/>
                <a:latin typeface="Arial" panose="020B0604020202020204" pitchFamily="34" charset="0"/>
                <a:cs typeface="Arial" panose="020B0604020202020204" pitchFamily="34" charset="0"/>
              </a:rPr>
              <a:t>. </a:t>
            </a:r>
            <a:endParaRPr lang="lv-LV"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08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488FDA-B64D-C4FF-AE49-2837F75D8E43}"/>
              </a:ext>
            </a:extLst>
          </p:cNvPr>
          <p:cNvSpPr>
            <a:spLocks noGrp="1"/>
          </p:cNvSpPr>
          <p:nvPr>
            <p:ph type="body" sz="quarter" idx="10"/>
          </p:nvPr>
        </p:nvSpPr>
        <p:spPr>
          <a:xfrm>
            <a:off x="729044" y="660878"/>
            <a:ext cx="11144904" cy="1108287"/>
          </a:xfrm>
        </p:spPr>
        <p:txBody>
          <a:bodyPr/>
          <a:lstStyle/>
          <a:p>
            <a:pPr algn="ctr"/>
            <a:r>
              <a:rPr lang="lv-LV" sz="2400" dirty="0">
                <a:solidFill>
                  <a:schemeClr val="accent6">
                    <a:lumMod val="75000"/>
                  </a:schemeClr>
                </a:solidFill>
              </a:rPr>
              <a:t>CO2 piesaiste un uzkrājums SIA «Rīgas meži» pārvaldītajās teritorijās 2023.gadā   </a:t>
            </a:r>
          </a:p>
          <a:p>
            <a:r>
              <a:rPr lang="lv-LV" sz="3600" b="1" i="0" u="none" strike="noStrike" baseline="0" dirty="0">
                <a:solidFill>
                  <a:srgbClr val="FFFFFF"/>
                </a:solidFill>
                <a:latin typeface="Arial" panose="020B0604020202020204" pitchFamily="34" charset="0"/>
              </a:rPr>
              <a:t>aktuālā situācija</a:t>
            </a:r>
            <a:endParaRPr lang="lv-LV" dirty="0"/>
          </a:p>
        </p:txBody>
      </p:sp>
      <p:pic>
        <p:nvPicPr>
          <p:cNvPr id="5" name="Picture 4">
            <a:extLst>
              <a:ext uri="{FF2B5EF4-FFF2-40B4-BE49-F238E27FC236}">
                <a16:creationId xmlns:a16="http://schemas.microsoft.com/office/drawing/2014/main" id="{64EF190F-D9A4-B484-6D04-E766477AB11B}"/>
              </a:ext>
            </a:extLst>
          </p:cNvPr>
          <p:cNvPicPr>
            <a:picLocks noChangeAspect="1"/>
          </p:cNvPicPr>
          <p:nvPr/>
        </p:nvPicPr>
        <p:blipFill>
          <a:blip r:embed="rId2"/>
          <a:stretch>
            <a:fillRect/>
          </a:stretch>
        </p:blipFill>
        <p:spPr>
          <a:xfrm>
            <a:off x="705274" y="1798891"/>
            <a:ext cx="3422708" cy="2365695"/>
          </a:xfrm>
          <a:prstGeom prst="rect">
            <a:avLst/>
          </a:prstGeom>
        </p:spPr>
      </p:pic>
      <p:sp>
        <p:nvSpPr>
          <p:cNvPr id="8" name="Rectangle: Rounded Corners 7">
            <a:extLst>
              <a:ext uri="{FF2B5EF4-FFF2-40B4-BE49-F238E27FC236}">
                <a16:creationId xmlns:a16="http://schemas.microsoft.com/office/drawing/2014/main" id="{ACBBCD65-3D07-C528-B68E-8113A5B4D786}"/>
              </a:ext>
            </a:extLst>
          </p:cNvPr>
          <p:cNvSpPr/>
          <p:nvPr/>
        </p:nvSpPr>
        <p:spPr>
          <a:xfrm>
            <a:off x="478972" y="4194312"/>
            <a:ext cx="3648174" cy="15637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lv-LV" sz="1600" b="1" i="0" u="none" strike="noStrike" baseline="0" dirty="0">
                <a:solidFill>
                  <a:srgbClr val="286040"/>
                </a:solidFill>
                <a:latin typeface="Arial" panose="020B0604020202020204" pitchFamily="34" charset="0"/>
              </a:rPr>
              <a:t>Meži  </a:t>
            </a:r>
            <a:r>
              <a:rPr lang="lv-LV" sz="1600" b="1" i="0" u="none" strike="noStrike" baseline="0" dirty="0">
                <a:solidFill>
                  <a:srgbClr val="464646"/>
                </a:solidFill>
                <a:latin typeface="Arial" panose="020B0604020202020204" pitchFamily="34" charset="0"/>
              </a:rPr>
              <a:t>52 839,1 ha</a:t>
            </a:r>
          </a:p>
          <a:p>
            <a:endParaRPr lang="lv-LV" sz="1600" b="0" i="0" u="none" strike="noStrike" baseline="0" dirty="0">
              <a:solidFill>
                <a:srgbClr val="464646"/>
              </a:solidFill>
              <a:latin typeface="Arial" panose="020B0604020202020204" pitchFamily="34" charset="0"/>
            </a:endParaRPr>
          </a:p>
          <a:p>
            <a:r>
              <a:rPr lang="fr-FR" sz="1600" b="0" i="0" u="none" strike="noStrike" baseline="0" dirty="0">
                <a:solidFill>
                  <a:srgbClr val="464646"/>
                </a:solidFill>
                <a:latin typeface="Arial" panose="020B0604020202020204" pitchFamily="34" charset="0"/>
              </a:rPr>
              <a:t>Piesaiste = </a:t>
            </a:r>
            <a:r>
              <a:rPr lang="fr-FR" sz="1600" b="1" i="0" u="none" strike="noStrike" baseline="0" dirty="0">
                <a:solidFill>
                  <a:srgbClr val="464646"/>
                </a:solidFill>
                <a:latin typeface="Arial" panose="020B0604020202020204" pitchFamily="34" charset="0"/>
              </a:rPr>
              <a:t>327</a:t>
            </a:r>
            <a:r>
              <a:rPr lang="lv-LV" sz="1600" b="1" i="0" u="none" strike="noStrike" baseline="0" dirty="0">
                <a:solidFill>
                  <a:srgbClr val="464646"/>
                </a:solidFill>
                <a:latin typeface="Arial" panose="020B0604020202020204" pitchFamily="34" charset="0"/>
              </a:rPr>
              <a:t> </a:t>
            </a:r>
            <a:r>
              <a:rPr lang="fr-FR" sz="1600" b="1" i="0" u="none" strike="noStrike" baseline="0" dirty="0">
                <a:solidFill>
                  <a:srgbClr val="464646"/>
                </a:solidFill>
                <a:latin typeface="Arial" panose="020B0604020202020204" pitchFamily="34" charset="0"/>
              </a:rPr>
              <a:t>087</a:t>
            </a:r>
            <a:r>
              <a:rPr lang="lv-LV" sz="1600" b="1" i="0" u="none" strike="noStrike" baseline="0" dirty="0">
                <a:solidFill>
                  <a:srgbClr val="464646"/>
                </a:solidFill>
                <a:latin typeface="Arial" panose="020B0604020202020204" pitchFamily="34" charset="0"/>
              </a:rPr>
              <a:t> CO2 </a:t>
            </a:r>
            <a:r>
              <a:rPr lang="lv-LV" sz="1600" b="1" i="0" u="none" strike="noStrike" baseline="0" dirty="0" err="1">
                <a:solidFill>
                  <a:srgbClr val="464646"/>
                </a:solidFill>
                <a:latin typeface="Arial" panose="020B0604020202020204" pitchFamily="34" charset="0"/>
              </a:rPr>
              <a:t>ekv</a:t>
            </a:r>
            <a:r>
              <a:rPr lang="lv-LV" sz="1600" b="1" i="0" u="none" strike="noStrike" baseline="0" dirty="0">
                <a:solidFill>
                  <a:srgbClr val="464646"/>
                </a:solidFill>
                <a:latin typeface="Arial" panose="020B0604020202020204" pitchFamily="34" charset="0"/>
              </a:rPr>
              <a:t>.</a:t>
            </a:r>
            <a:r>
              <a:rPr lang="fr-FR" sz="1600" b="1" dirty="0">
                <a:solidFill>
                  <a:srgbClr val="464646"/>
                </a:solidFill>
                <a:latin typeface="Arial" panose="020B0604020202020204" pitchFamily="34" charset="0"/>
              </a:rPr>
              <a:t>t</a:t>
            </a:r>
            <a:r>
              <a:rPr lang="lv-LV" sz="1600" b="1" i="0" u="none" strike="noStrike" baseline="0" dirty="0">
                <a:solidFill>
                  <a:srgbClr val="464646"/>
                </a:solidFill>
                <a:latin typeface="Arial" panose="020B0604020202020204" pitchFamily="34" charset="0"/>
              </a:rPr>
              <a:t>/gadā </a:t>
            </a:r>
            <a:r>
              <a:rPr lang="fr-FR" sz="1600" b="1" i="0" u="none" strike="noStrike" baseline="0" dirty="0">
                <a:solidFill>
                  <a:srgbClr val="464646"/>
                </a:solidFill>
                <a:latin typeface="Arial" panose="020B0604020202020204" pitchFamily="34" charset="0"/>
              </a:rPr>
              <a:t> </a:t>
            </a:r>
            <a:endParaRPr lang="lv-LV" sz="1600" dirty="0">
              <a:solidFill>
                <a:srgbClr val="464646"/>
              </a:solidFill>
              <a:latin typeface="Arial" panose="020B0604020202020204" pitchFamily="34" charset="0"/>
            </a:endParaRPr>
          </a:p>
          <a:p>
            <a:r>
              <a:rPr lang="lv-LV" sz="1600" b="0" i="0" u="none" strike="noStrike" baseline="0" dirty="0">
                <a:solidFill>
                  <a:srgbClr val="404040"/>
                </a:solidFill>
                <a:latin typeface="Arial" panose="020B0604020202020204" pitchFamily="34" charset="0"/>
              </a:rPr>
              <a:t>Uzkrājums = </a:t>
            </a:r>
            <a:r>
              <a:rPr lang="lv-LV" sz="1600" b="1" i="0" u="none" strike="noStrike" baseline="0" dirty="0">
                <a:solidFill>
                  <a:srgbClr val="286040"/>
                </a:solidFill>
                <a:latin typeface="Arial" panose="020B0604020202020204" pitchFamily="34" charset="0"/>
              </a:rPr>
              <a:t>4 605 803 </a:t>
            </a:r>
            <a:r>
              <a:rPr lang="lv-LV" sz="1600" b="1" i="0" u="none" strike="noStrike" baseline="0" dirty="0">
                <a:solidFill>
                  <a:srgbClr val="464646"/>
                </a:solidFill>
                <a:latin typeface="Arial" panose="020B0604020202020204" pitchFamily="34" charset="0"/>
              </a:rPr>
              <a:t>CO2 </a:t>
            </a:r>
            <a:r>
              <a:rPr lang="lv-LV" sz="1600" b="1" i="0" u="none" strike="noStrike" baseline="0" dirty="0" err="1">
                <a:solidFill>
                  <a:srgbClr val="464646"/>
                </a:solidFill>
                <a:latin typeface="Arial" panose="020B0604020202020204" pitchFamily="34" charset="0"/>
              </a:rPr>
              <a:t>ekv</a:t>
            </a:r>
            <a:r>
              <a:rPr lang="lv-LV" sz="1600" b="1" i="0" u="none" strike="noStrike" baseline="0" dirty="0">
                <a:solidFill>
                  <a:srgbClr val="464646"/>
                </a:solidFill>
                <a:latin typeface="Arial" panose="020B0604020202020204" pitchFamily="34" charset="0"/>
              </a:rPr>
              <a:t>.</a:t>
            </a:r>
            <a:r>
              <a:rPr lang="fr-FR" sz="1600" b="1" dirty="0">
                <a:solidFill>
                  <a:srgbClr val="464646"/>
                </a:solidFill>
                <a:latin typeface="Arial" panose="020B0604020202020204" pitchFamily="34" charset="0"/>
              </a:rPr>
              <a:t>t</a:t>
            </a:r>
            <a:endParaRPr lang="lv-LV" sz="1600" dirty="0">
              <a:solidFill>
                <a:srgbClr val="FF0000"/>
              </a:solidFill>
            </a:endParaRPr>
          </a:p>
        </p:txBody>
      </p:sp>
      <p:sp>
        <p:nvSpPr>
          <p:cNvPr id="11" name="Rectangle: Rounded Corners 10">
            <a:extLst>
              <a:ext uri="{FF2B5EF4-FFF2-40B4-BE49-F238E27FC236}">
                <a16:creationId xmlns:a16="http://schemas.microsoft.com/office/drawing/2014/main" id="{DFAEEEBD-5279-346D-7E1E-E97D28E1E655}"/>
              </a:ext>
            </a:extLst>
          </p:cNvPr>
          <p:cNvSpPr/>
          <p:nvPr/>
        </p:nvSpPr>
        <p:spPr>
          <a:xfrm>
            <a:off x="8179267" y="4194312"/>
            <a:ext cx="3792774" cy="17061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lv-LV" sz="1600" b="1" i="0" u="none" strike="noStrike" baseline="0" dirty="0">
                <a:solidFill>
                  <a:srgbClr val="286040"/>
                </a:solidFill>
                <a:latin typeface="Arial" panose="020B0604020202020204" pitchFamily="34" charset="0"/>
              </a:rPr>
              <a:t>Dārzi un parki </a:t>
            </a:r>
            <a:r>
              <a:rPr lang="lv-LV" sz="1600" b="1" i="0" u="none" strike="noStrike" baseline="0" dirty="0">
                <a:solidFill>
                  <a:srgbClr val="464646"/>
                </a:solidFill>
                <a:latin typeface="Arial" panose="020B0604020202020204" pitchFamily="34" charset="0"/>
              </a:rPr>
              <a:t>417 ha</a:t>
            </a:r>
          </a:p>
          <a:p>
            <a:endParaRPr lang="lv-LV" sz="1600" b="0" i="0" u="none" strike="noStrike" baseline="0" dirty="0">
              <a:solidFill>
                <a:srgbClr val="464646"/>
              </a:solidFill>
              <a:latin typeface="Arial" panose="020B0604020202020204" pitchFamily="34" charset="0"/>
            </a:endParaRPr>
          </a:p>
          <a:p>
            <a:r>
              <a:rPr lang="fr-FR" sz="1600" b="0" i="0" u="none" strike="noStrike" baseline="0" dirty="0">
                <a:solidFill>
                  <a:srgbClr val="464646"/>
                </a:solidFill>
                <a:latin typeface="Arial" panose="020B0604020202020204" pitchFamily="34" charset="0"/>
              </a:rPr>
              <a:t>Piesaiste = </a:t>
            </a:r>
            <a:r>
              <a:rPr lang="fr-FR" sz="1600" b="1" i="0" u="none" strike="noStrike" baseline="0" dirty="0">
                <a:solidFill>
                  <a:srgbClr val="464646"/>
                </a:solidFill>
                <a:latin typeface="Arial" panose="020B0604020202020204" pitchFamily="34" charset="0"/>
              </a:rPr>
              <a:t>1 869,81 </a:t>
            </a:r>
            <a:r>
              <a:rPr lang="lv-LV" sz="1600" b="1" i="0" u="none" strike="noStrike" baseline="0" dirty="0">
                <a:solidFill>
                  <a:srgbClr val="464646"/>
                </a:solidFill>
                <a:latin typeface="Arial" panose="020B0604020202020204" pitchFamily="34" charset="0"/>
              </a:rPr>
              <a:t>CO2 </a:t>
            </a:r>
            <a:r>
              <a:rPr lang="lv-LV" sz="1600" b="1" i="0" u="none" strike="noStrike" baseline="0" dirty="0" err="1">
                <a:solidFill>
                  <a:srgbClr val="464646"/>
                </a:solidFill>
                <a:latin typeface="Arial" panose="020B0604020202020204" pitchFamily="34" charset="0"/>
              </a:rPr>
              <a:t>ekv</a:t>
            </a:r>
            <a:r>
              <a:rPr lang="lv-LV" sz="1600" b="1" i="0" u="none" strike="noStrike" baseline="0" dirty="0">
                <a:solidFill>
                  <a:srgbClr val="464646"/>
                </a:solidFill>
                <a:latin typeface="Arial" panose="020B0604020202020204" pitchFamily="34" charset="0"/>
              </a:rPr>
              <a:t>.</a:t>
            </a:r>
            <a:r>
              <a:rPr lang="fr-FR" sz="1600" b="1" dirty="0">
                <a:solidFill>
                  <a:srgbClr val="464646"/>
                </a:solidFill>
                <a:latin typeface="Arial" panose="020B0604020202020204" pitchFamily="34" charset="0"/>
              </a:rPr>
              <a:t>t </a:t>
            </a:r>
            <a:r>
              <a:rPr lang="lv-LV" sz="1600" b="1" i="0" u="none" strike="noStrike" baseline="0" dirty="0">
                <a:solidFill>
                  <a:srgbClr val="464646"/>
                </a:solidFill>
                <a:latin typeface="Arial" panose="020B0604020202020204" pitchFamily="34" charset="0"/>
              </a:rPr>
              <a:t>/gadā </a:t>
            </a:r>
            <a:r>
              <a:rPr lang="lv-LV" sz="1600" b="0" i="0" u="none" strike="noStrike" baseline="0" dirty="0">
                <a:solidFill>
                  <a:srgbClr val="404040"/>
                </a:solidFill>
                <a:latin typeface="Arial" panose="020B0604020202020204" pitchFamily="34" charset="0"/>
              </a:rPr>
              <a:t>Uzkrājums = </a:t>
            </a:r>
            <a:r>
              <a:rPr lang="lv-LV" sz="1600" b="1" i="0" u="none" strike="noStrike" baseline="0" dirty="0">
                <a:solidFill>
                  <a:srgbClr val="404040"/>
                </a:solidFill>
                <a:latin typeface="Arial" panose="020B0604020202020204" pitchFamily="34" charset="0"/>
              </a:rPr>
              <a:t>14 066,9 t </a:t>
            </a:r>
            <a:r>
              <a:rPr lang="lv-LV" sz="1600" b="1" i="0" u="none" strike="noStrike" baseline="0" dirty="0">
                <a:solidFill>
                  <a:srgbClr val="464646"/>
                </a:solidFill>
                <a:latin typeface="Arial" panose="020B0604020202020204" pitchFamily="34" charset="0"/>
              </a:rPr>
              <a:t>CO2</a:t>
            </a:r>
            <a:endParaRPr lang="lv-LV" sz="1600" dirty="0"/>
          </a:p>
        </p:txBody>
      </p:sp>
      <p:pic>
        <p:nvPicPr>
          <p:cNvPr id="3" name="Picture 2">
            <a:extLst>
              <a:ext uri="{FF2B5EF4-FFF2-40B4-BE49-F238E27FC236}">
                <a16:creationId xmlns:a16="http://schemas.microsoft.com/office/drawing/2014/main" id="{189AA041-7CAA-24B7-03A6-B599F4D88CEE}"/>
              </a:ext>
            </a:extLst>
          </p:cNvPr>
          <p:cNvPicPr/>
          <p:nvPr/>
        </p:nvPicPr>
        <p:blipFill>
          <a:blip r:embed="rId3"/>
          <a:srcRect/>
          <a:stretch>
            <a:fillRect/>
          </a:stretch>
        </p:blipFill>
        <p:spPr>
          <a:xfrm>
            <a:off x="8842342" y="2127559"/>
            <a:ext cx="2573517" cy="1939861"/>
          </a:xfrm>
          <a:prstGeom prst="rect">
            <a:avLst/>
          </a:prstGeom>
          <a:ln/>
        </p:spPr>
      </p:pic>
      <p:pic>
        <p:nvPicPr>
          <p:cNvPr id="17" name="Picture 16" descr="Attēls, kurā ir grafika, grafiskais dizains, māksla, klipkopa&#10;&#10;Apraksts ģenerēts automātiski">
            <a:extLst>
              <a:ext uri="{FF2B5EF4-FFF2-40B4-BE49-F238E27FC236}">
                <a16:creationId xmlns:a16="http://schemas.microsoft.com/office/drawing/2014/main" id="{A39D1D54-D46D-018A-222C-F55B5900279B}"/>
              </a:ext>
            </a:extLst>
          </p:cNvPr>
          <p:cNvPicPr/>
          <p:nvPr/>
        </p:nvPicPr>
        <p:blipFill>
          <a:blip r:embed="rId4"/>
          <a:srcRect/>
          <a:stretch>
            <a:fillRect/>
          </a:stretch>
        </p:blipFill>
        <p:spPr>
          <a:xfrm>
            <a:off x="5220318" y="2262434"/>
            <a:ext cx="2262433" cy="1667310"/>
          </a:xfrm>
          <a:prstGeom prst="rect">
            <a:avLst/>
          </a:prstGeom>
          <a:ln/>
        </p:spPr>
      </p:pic>
      <p:sp>
        <p:nvSpPr>
          <p:cNvPr id="4" name="Rectangle: Rounded Corners 3">
            <a:extLst>
              <a:ext uri="{FF2B5EF4-FFF2-40B4-BE49-F238E27FC236}">
                <a16:creationId xmlns:a16="http://schemas.microsoft.com/office/drawing/2014/main" id="{31CEDECD-A10A-DC4A-FB0A-4409CBA55BC2}"/>
              </a:ext>
            </a:extLst>
          </p:cNvPr>
          <p:cNvSpPr/>
          <p:nvPr/>
        </p:nvSpPr>
        <p:spPr>
          <a:xfrm>
            <a:off x="4127146" y="4194312"/>
            <a:ext cx="4052121" cy="18038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lv-LV" sz="1600" b="1" dirty="0">
              <a:solidFill>
                <a:srgbClr val="286040"/>
              </a:solidFill>
              <a:latin typeface="Arial" panose="020B0604020202020204" pitchFamily="34" charset="0"/>
            </a:endParaRPr>
          </a:p>
          <a:p>
            <a:endParaRPr lang="lv-LV" sz="1600" b="1" dirty="0">
              <a:solidFill>
                <a:srgbClr val="286040"/>
              </a:solidFill>
              <a:latin typeface="Arial" panose="020B0604020202020204" pitchFamily="34" charset="0"/>
            </a:endParaRPr>
          </a:p>
          <a:p>
            <a:endParaRPr lang="lv-LV" sz="1600" b="1" dirty="0">
              <a:solidFill>
                <a:srgbClr val="286040"/>
              </a:solidFill>
              <a:latin typeface="Arial" panose="020B0604020202020204" pitchFamily="34" charset="0"/>
            </a:endParaRPr>
          </a:p>
          <a:p>
            <a:endParaRPr lang="lv-LV" sz="1600" b="1" dirty="0">
              <a:solidFill>
                <a:srgbClr val="286040"/>
              </a:solidFill>
              <a:latin typeface="Arial" panose="020B0604020202020204" pitchFamily="34" charset="0"/>
            </a:endParaRPr>
          </a:p>
          <a:p>
            <a:r>
              <a:rPr lang="lv-LV" sz="1600" b="1" dirty="0">
                <a:solidFill>
                  <a:srgbClr val="286040"/>
                </a:solidFill>
                <a:latin typeface="Arial" panose="020B0604020202020204" pitchFamily="34" charset="0"/>
              </a:rPr>
              <a:t>Kokaudzētavā “Norupe”</a:t>
            </a:r>
          </a:p>
          <a:p>
            <a:pPr algn="l"/>
            <a:r>
              <a:rPr lang="lv-LV" sz="1600" dirty="0">
                <a:solidFill>
                  <a:srgbClr val="464646"/>
                </a:solidFill>
                <a:latin typeface="Arial" panose="020B0604020202020204" pitchFamily="34" charset="0"/>
              </a:rPr>
              <a:t>2023. gadā izaudzēti 2,221 miljoni stādu: </a:t>
            </a:r>
            <a:r>
              <a:rPr lang="lv-LV" sz="1600" b="0" i="0" dirty="0">
                <a:solidFill>
                  <a:srgbClr val="242424"/>
                </a:solidFill>
                <a:effectLst/>
                <a:latin typeface="Aptos" panose="020B0004020202020204" pitchFamily="34" charset="0"/>
              </a:rPr>
              <a:t> </a:t>
            </a:r>
          </a:p>
          <a:p>
            <a:pPr algn="l"/>
            <a:r>
              <a:rPr lang="lv-LV" sz="1600" dirty="0">
                <a:solidFill>
                  <a:srgbClr val="242424"/>
                </a:solidFill>
                <a:latin typeface="Aptos" panose="020B0004020202020204" pitchFamily="34" charset="0"/>
              </a:rPr>
              <a:t>a) </a:t>
            </a:r>
            <a:r>
              <a:rPr lang="lv-LV" sz="1600" b="0" i="0" dirty="0">
                <a:solidFill>
                  <a:srgbClr val="242424"/>
                </a:solidFill>
                <a:effectLst/>
                <a:latin typeface="Aptos" panose="020B0004020202020204" pitchFamily="34" charset="0"/>
              </a:rPr>
              <a:t>Rīgas meži </a:t>
            </a:r>
            <a:r>
              <a:rPr lang="lv-LV" sz="1600" b="1" i="0" dirty="0">
                <a:solidFill>
                  <a:srgbClr val="242424"/>
                </a:solidFill>
                <a:effectLst/>
                <a:latin typeface="Aptos" panose="020B0004020202020204" pitchFamily="34" charset="0"/>
              </a:rPr>
              <a:t>1 525 049</a:t>
            </a:r>
            <a:r>
              <a:rPr lang="lv-LV" sz="1600" b="0" i="0" dirty="0">
                <a:solidFill>
                  <a:srgbClr val="242424"/>
                </a:solidFill>
                <a:effectLst/>
                <a:latin typeface="Aptos" panose="020B0004020202020204" pitchFamily="34" charset="0"/>
              </a:rPr>
              <a:t>  stādu  (</a:t>
            </a:r>
            <a:r>
              <a:rPr lang="lv-LV" sz="1600" b="1" i="0" dirty="0">
                <a:solidFill>
                  <a:srgbClr val="242424"/>
                </a:solidFill>
                <a:effectLst/>
                <a:latin typeface="Aptos" panose="020B0004020202020204" pitchFamily="34" charset="0"/>
              </a:rPr>
              <a:t>68,7</a:t>
            </a:r>
            <a:r>
              <a:rPr lang="lv-LV" sz="1600" b="0" i="0" dirty="0">
                <a:solidFill>
                  <a:srgbClr val="242424"/>
                </a:solidFill>
                <a:effectLst/>
                <a:latin typeface="Aptos" panose="020B0004020202020204" pitchFamily="34" charset="0"/>
              </a:rPr>
              <a:t>%</a:t>
            </a:r>
            <a:r>
              <a:rPr lang="lv-LV" sz="1600" dirty="0">
                <a:solidFill>
                  <a:srgbClr val="242424"/>
                </a:solidFill>
                <a:latin typeface="Aptos" panose="020B0004020202020204" pitchFamily="34" charset="0"/>
              </a:rPr>
              <a:t>)</a:t>
            </a:r>
            <a:endParaRPr lang="lv-LV" sz="1600" b="0" i="0" dirty="0">
              <a:solidFill>
                <a:srgbClr val="242424"/>
              </a:solidFill>
              <a:effectLst/>
              <a:latin typeface="Aptos" panose="020B0004020202020204" pitchFamily="34" charset="0"/>
            </a:endParaRPr>
          </a:p>
          <a:p>
            <a:pPr algn="l"/>
            <a:r>
              <a:rPr lang="lv-LV" sz="1600" dirty="0">
                <a:solidFill>
                  <a:srgbClr val="242424"/>
                </a:solidFill>
                <a:latin typeface="Aptos" panose="020B0004020202020204" pitchFamily="34" charset="0"/>
              </a:rPr>
              <a:t>b) t</a:t>
            </a:r>
            <a:r>
              <a:rPr lang="lv-LV" sz="1600" b="0" i="0" dirty="0">
                <a:solidFill>
                  <a:srgbClr val="242424"/>
                </a:solidFill>
                <a:effectLst/>
                <a:latin typeface="Aptos" panose="020B0004020202020204" pitchFamily="34" charset="0"/>
              </a:rPr>
              <a:t>irgū realizēti </a:t>
            </a:r>
            <a:r>
              <a:rPr lang="lv-LV" sz="1600" b="1" i="0" dirty="0">
                <a:solidFill>
                  <a:srgbClr val="242424"/>
                </a:solidFill>
                <a:effectLst/>
                <a:latin typeface="Aptos" panose="020B0004020202020204" pitchFamily="34" charset="0"/>
              </a:rPr>
              <a:t>696 031</a:t>
            </a:r>
            <a:r>
              <a:rPr lang="lv-LV" sz="1600" b="0" i="0" dirty="0">
                <a:solidFill>
                  <a:srgbClr val="242424"/>
                </a:solidFill>
                <a:effectLst/>
                <a:latin typeface="Aptos" panose="020B0004020202020204" pitchFamily="34" charset="0"/>
              </a:rPr>
              <a:t> stādu  (</a:t>
            </a:r>
            <a:r>
              <a:rPr lang="lv-LV" sz="1600" b="1" i="0" dirty="0">
                <a:solidFill>
                  <a:srgbClr val="242424"/>
                </a:solidFill>
                <a:effectLst/>
                <a:latin typeface="Aptos" panose="020B0004020202020204" pitchFamily="34" charset="0"/>
              </a:rPr>
              <a:t>31,3</a:t>
            </a:r>
            <a:r>
              <a:rPr lang="lv-LV" sz="1600" b="0" i="0" dirty="0">
                <a:solidFill>
                  <a:srgbClr val="242424"/>
                </a:solidFill>
                <a:effectLst/>
                <a:latin typeface="Aptos" panose="020B0004020202020204" pitchFamily="34" charset="0"/>
              </a:rPr>
              <a:t> %)</a:t>
            </a:r>
            <a:endParaRPr lang="lv-LV" sz="1600" b="0" i="0" dirty="0">
              <a:solidFill>
                <a:srgbClr val="242424"/>
              </a:solidFill>
              <a:effectLst/>
              <a:latin typeface="Calibri" panose="020F0502020204030204" pitchFamily="34" charset="0"/>
            </a:endParaRPr>
          </a:p>
          <a:p>
            <a:pPr algn="l"/>
            <a:endParaRPr lang="lv-LV" sz="1600" b="0" i="0" dirty="0">
              <a:solidFill>
                <a:srgbClr val="242424"/>
              </a:solidFill>
              <a:effectLst/>
              <a:latin typeface="Calibri" panose="020F0502020204030204" pitchFamily="34" charset="0"/>
            </a:endParaRPr>
          </a:p>
          <a:p>
            <a:endParaRPr lang="lv-LV" sz="1600" dirty="0">
              <a:solidFill>
                <a:srgbClr val="464646"/>
              </a:solidFill>
              <a:latin typeface="Arial" panose="020B0604020202020204" pitchFamily="34" charset="0"/>
            </a:endParaRPr>
          </a:p>
          <a:p>
            <a:pPr algn="ctr"/>
            <a:r>
              <a:rPr lang="lv-LV" sz="1800" dirty="0">
                <a:effectLst/>
                <a:latin typeface="Roboto" panose="02000000000000000000" pitchFamily="2" charset="0"/>
                <a:ea typeface="Roboto" panose="02000000000000000000" pitchFamily="2" charset="0"/>
                <a:cs typeface="Roboto" panose="02000000000000000000" pitchFamily="2" charset="0"/>
              </a:rPr>
              <a:t> </a:t>
            </a:r>
            <a:endParaRPr lang="lv-LV" dirty="0"/>
          </a:p>
        </p:txBody>
      </p:sp>
    </p:spTree>
    <p:extLst>
      <p:ext uri="{BB962C8B-B14F-4D97-AF65-F5344CB8AC3E}">
        <p14:creationId xmlns:p14="http://schemas.microsoft.com/office/powerpoint/2010/main" val="412039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14800-E41A-9367-C51A-FCB14EF17AA3}"/>
              </a:ext>
            </a:extLst>
          </p:cNvPr>
          <p:cNvSpPr>
            <a:spLocks noGrp="1"/>
          </p:cNvSpPr>
          <p:nvPr>
            <p:ph type="body" sz="quarter" idx="10"/>
          </p:nvPr>
        </p:nvSpPr>
        <p:spPr>
          <a:xfrm>
            <a:off x="729044" y="174172"/>
            <a:ext cx="10349773" cy="1152326"/>
          </a:xfrm>
        </p:spPr>
        <p:txBody>
          <a:bodyPr/>
          <a:lstStyle/>
          <a:p>
            <a:pPr algn="ctr"/>
            <a:r>
              <a:rPr lang="lv-LV" sz="2400" dirty="0"/>
              <a:t>CO2 ekv. t emisiju piesaistes dinamika visās SIA «Rīgas meži» pārvaldītajās meža teritorijās</a:t>
            </a:r>
          </a:p>
        </p:txBody>
      </p:sp>
      <p:sp>
        <p:nvSpPr>
          <p:cNvPr id="3" name="Rectangle: Rounded Corners 2">
            <a:extLst>
              <a:ext uri="{FF2B5EF4-FFF2-40B4-BE49-F238E27FC236}">
                <a16:creationId xmlns:a16="http://schemas.microsoft.com/office/drawing/2014/main" id="{1079B545-AE70-4C95-9559-328030162726}"/>
              </a:ext>
            </a:extLst>
          </p:cNvPr>
          <p:cNvSpPr/>
          <p:nvPr/>
        </p:nvSpPr>
        <p:spPr>
          <a:xfrm>
            <a:off x="2206832" y="5954485"/>
            <a:ext cx="9851571" cy="72934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r>
              <a:rPr lang="lv-LV" dirty="0">
                <a:latin typeface="Segoe UI" panose="020B0502040204020203" pitchFamily="34" charset="0"/>
              </a:rPr>
              <a:t>Avots:  </a:t>
            </a:r>
            <a:r>
              <a:rPr lang="lv-LV" sz="1800" dirty="0">
                <a:effectLst/>
                <a:latin typeface="Segoe UI" panose="020B0502040204020203" pitchFamily="34" charset="0"/>
              </a:rPr>
              <a:t>Atbilstoši PEFC metodikai pēc valdošās koku sugas, vidējās krājas, vidējā pieauguma.</a:t>
            </a:r>
            <a:endParaRPr lang="lv-LV" sz="1800" dirty="0">
              <a:effectLst/>
              <a:latin typeface="Arial" panose="020B0604020202020204" pitchFamily="34" charset="0"/>
            </a:endParaRPr>
          </a:p>
        </p:txBody>
      </p:sp>
      <p:graphicFrame>
        <p:nvGraphicFramePr>
          <p:cNvPr id="4" name="Diagramma 3">
            <a:extLst>
              <a:ext uri="{FF2B5EF4-FFF2-40B4-BE49-F238E27FC236}">
                <a16:creationId xmlns:a16="http://schemas.microsoft.com/office/drawing/2014/main" id="{8228CB1F-F69C-2A89-A861-F04316EA205D}"/>
              </a:ext>
            </a:extLst>
          </p:cNvPr>
          <p:cNvGraphicFramePr>
            <a:graphicFrameLocks/>
          </p:cNvGraphicFramePr>
          <p:nvPr>
            <p:extLst>
              <p:ext uri="{D42A27DB-BD31-4B8C-83A1-F6EECF244321}">
                <p14:modId xmlns:p14="http://schemas.microsoft.com/office/powerpoint/2010/main" val="813785920"/>
              </p:ext>
            </p:extLst>
          </p:nvPr>
        </p:nvGraphicFramePr>
        <p:xfrm>
          <a:off x="457201" y="1208315"/>
          <a:ext cx="11136086" cy="4027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36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D515FD-202D-EE62-C6E3-5146A3B2F348}"/>
              </a:ext>
            </a:extLst>
          </p:cNvPr>
          <p:cNvSpPr>
            <a:spLocks noGrp="1"/>
          </p:cNvSpPr>
          <p:nvPr>
            <p:ph type="body" sz="quarter" idx="10"/>
          </p:nvPr>
        </p:nvSpPr>
        <p:spPr>
          <a:xfrm>
            <a:off x="729044" y="278296"/>
            <a:ext cx="10667826" cy="1205947"/>
          </a:xfrm>
        </p:spPr>
        <p:txBody>
          <a:bodyPr/>
          <a:lstStyle/>
          <a:p>
            <a:pPr algn="ctr"/>
            <a:r>
              <a:rPr lang="lv-LV" sz="2400" b="1" i="0" u="none" strike="noStrike" baseline="0" dirty="0">
                <a:solidFill>
                  <a:srgbClr val="00562C"/>
                </a:solidFill>
                <a:latin typeface="Arial" panose="020B0604020202020204" pitchFamily="34" charset="0"/>
              </a:rPr>
              <a:t>SEG emisiju </a:t>
            </a:r>
            <a:r>
              <a:rPr lang="lv-LV" sz="2400" dirty="0">
                <a:solidFill>
                  <a:srgbClr val="00562C"/>
                </a:solidFill>
              </a:rPr>
              <a:t>apjoms 2023.gadā: </a:t>
            </a:r>
            <a:r>
              <a:rPr lang="lv-LV" sz="2400" b="1" i="0" u="none" strike="noStrike" baseline="0" dirty="0">
                <a:solidFill>
                  <a:srgbClr val="00562C"/>
                </a:solidFill>
                <a:latin typeface="Arial" panose="020B0604020202020204" pitchFamily="34" charset="0"/>
              </a:rPr>
              <a:t>meža zemes, purvi, mežsaimniecības un mežistrādes darbi</a:t>
            </a:r>
            <a:endParaRPr lang="lv-LV" sz="2400" dirty="0"/>
          </a:p>
        </p:txBody>
      </p:sp>
      <p:pic>
        <p:nvPicPr>
          <p:cNvPr id="4" name="Attēls 3">
            <a:extLst>
              <a:ext uri="{FF2B5EF4-FFF2-40B4-BE49-F238E27FC236}">
                <a16:creationId xmlns:a16="http://schemas.microsoft.com/office/drawing/2014/main" id="{DC745E1F-25FB-A0B2-3E3C-280FDFD7479E}"/>
              </a:ext>
            </a:extLst>
          </p:cNvPr>
          <p:cNvPicPr>
            <a:picLocks noChangeAspect="1"/>
          </p:cNvPicPr>
          <p:nvPr/>
        </p:nvPicPr>
        <p:blipFill>
          <a:blip r:embed="rId2"/>
          <a:stretch>
            <a:fillRect/>
          </a:stretch>
        </p:blipFill>
        <p:spPr>
          <a:xfrm>
            <a:off x="566530" y="1578059"/>
            <a:ext cx="11058939" cy="4080166"/>
          </a:xfrm>
          <a:prstGeom prst="rect">
            <a:avLst/>
          </a:prstGeom>
        </p:spPr>
      </p:pic>
    </p:spTree>
    <p:extLst>
      <p:ext uri="{BB962C8B-B14F-4D97-AF65-F5344CB8AC3E}">
        <p14:creationId xmlns:p14="http://schemas.microsoft.com/office/powerpoint/2010/main" val="139216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B48C67-D6AF-D728-1912-6EF6DBFF62DA}"/>
              </a:ext>
            </a:extLst>
          </p:cNvPr>
          <p:cNvSpPr>
            <a:spLocks noGrp="1"/>
          </p:cNvSpPr>
          <p:nvPr>
            <p:ph type="body" sz="quarter" idx="10"/>
          </p:nvPr>
        </p:nvSpPr>
        <p:spPr>
          <a:xfrm>
            <a:off x="729044" y="411886"/>
            <a:ext cx="10526785" cy="610452"/>
          </a:xfrm>
        </p:spPr>
        <p:txBody>
          <a:bodyPr/>
          <a:lstStyle/>
          <a:p>
            <a:pPr algn="ctr"/>
            <a:r>
              <a:rPr lang="lv-LV" sz="2800" dirty="0"/>
              <a:t>SIA «Rīgas mežu» purvu teritoriju raksturojums</a:t>
            </a:r>
          </a:p>
        </p:txBody>
      </p:sp>
      <p:sp>
        <p:nvSpPr>
          <p:cNvPr id="4" name="Rectangle: Rounded Corners 3">
            <a:extLst>
              <a:ext uri="{FF2B5EF4-FFF2-40B4-BE49-F238E27FC236}">
                <a16:creationId xmlns:a16="http://schemas.microsoft.com/office/drawing/2014/main" id="{37F2F449-377D-015F-8621-5B681D602E74}"/>
              </a:ext>
            </a:extLst>
          </p:cNvPr>
          <p:cNvSpPr/>
          <p:nvPr/>
        </p:nvSpPr>
        <p:spPr>
          <a:xfrm>
            <a:off x="1665515" y="1175657"/>
            <a:ext cx="8349342" cy="8926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lv-LV" sz="2000" b="1" i="0" u="none" strike="noStrike" kern="1200" cap="none" spc="0" normalizeH="0" baseline="0" noProof="0" dirty="0">
                <a:ln>
                  <a:noFill/>
                </a:ln>
                <a:solidFill>
                  <a:srgbClr val="286140"/>
                </a:solidFill>
                <a:effectLst/>
                <a:uLnTx/>
                <a:uFillTx/>
                <a:latin typeface="Arial" panose="020B0604020202020204" pitchFamily="34" charset="0"/>
                <a:cs typeface="Arial" panose="020B0604020202020204" pitchFamily="34" charset="0"/>
              </a:rPr>
              <a:t>Atbilstoši 2022.gada monitoringa pārskatam k</a:t>
            </a:r>
            <a:r>
              <a:rPr lang="lv-LV" b="1" dirty="0">
                <a:solidFill>
                  <a:srgbClr val="286140"/>
                </a:solidFill>
                <a:latin typeface="Arial" panose="020B0604020202020204" pitchFamily="34" charset="0"/>
                <a:cs typeface="Arial" panose="020B0604020202020204" pitchFamily="34" charset="0"/>
              </a:rPr>
              <a:t>opējā purvu platība </a:t>
            </a:r>
          </a:p>
          <a:p>
            <a:pPr algn="ctr"/>
            <a:r>
              <a:rPr lang="lv-LV" b="1" dirty="0">
                <a:solidFill>
                  <a:srgbClr val="286140"/>
                </a:solidFill>
                <a:latin typeface="Arial" panose="020B0604020202020204" pitchFamily="34" charset="0"/>
                <a:cs typeface="Arial" panose="020B0604020202020204" pitchFamily="34" charset="0"/>
              </a:rPr>
              <a:t>7 441,1 ha</a:t>
            </a:r>
          </a:p>
        </p:txBody>
      </p:sp>
      <p:sp>
        <p:nvSpPr>
          <p:cNvPr id="6" name="Rectangle: Rounded Corners 5">
            <a:extLst>
              <a:ext uri="{FF2B5EF4-FFF2-40B4-BE49-F238E27FC236}">
                <a16:creationId xmlns:a16="http://schemas.microsoft.com/office/drawing/2014/main" id="{32230B29-8DC7-9FF3-6386-6753F46E9D8D}"/>
              </a:ext>
            </a:extLst>
          </p:cNvPr>
          <p:cNvSpPr/>
          <p:nvPr/>
        </p:nvSpPr>
        <p:spPr>
          <a:xfrm>
            <a:off x="729044" y="2362200"/>
            <a:ext cx="4245727" cy="8926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lv-LV" b="1" dirty="0">
                <a:solidFill>
                  <a:srgbClr val="286140"/>
                </a:solidFill>
                <a:latin typeface="Arial" panose="020B0604020202020204" pitchFamily="34" charset="0"/>
                <a:cs typeface="Arial" panose="020B0604020202020204" pitchFamily="34" charset="0"/>
              </a:rPr>
              <a:t>Neskarti un bioloģiski vērtīgi purvi </a:t>
            </a:r>
          </a:p>
          <a:p>
            <a:pPr algn="ctr"/>
            <a:r>
              <a:rPr lang="lv-LV" b="1" dirty="0">
                <a:solidFill>
                  <a:srgbClr val="286140"/>
                </a:solidFill>
                <a:latin typeface="Arial" panose="020B0604020202020204" pitchFamily="34" charset="0"/>
                <a:cs typeface="Arial" panose="020B0604020202020204" pitchFamily="34" charset="0"/>
              </a:rPr>
              <a:t>3 399,4 ha</a:t>
            </a:r>
          </a:p>
        </p:txBody>
      </p:sp>
      <p:sp>
        <p:nvSpPr>
          <p:cNvPr id="7" name="Rectangle: Rounded Corners 6">
            <a:extLst>
              <a:ext uri="{FF2B5EF4-FFF2-40B4-BE49-F238E27FC236}">
                <a16:creationId xmlns:a16="http://schemas.microsoft.com/office/drawing/2014/main" id="{7AD0D3EF-3A77-1E6B-7D51-C9819C57349D}"/>
              </a:ext>
            </a:extLst>
          </p:cNvPr>
          <p:cNvSpPr/>
          <p:nvPr/>
        </p:nvSpPr>
        <p:spPr>
          <a:xfrm>
            <a:off x="5992436" y="2383642"/>
            <a:ext cx="5215648" cy="7637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b="1" dirty="0">
                <a:solidFill>
                  <a:srgbClr val="286140"/>
                </a:solidFill>
                <a:latin typeface="Arial" panose="020B0604020202020204" pitchFamily="34" charset="0"/>
                <a:cs typeface="Arial" panose="020B0604020202020204" pitchFamily="34" charset="0"/>
              </a:rPr>
              <a:t>Izstrādāti purvi</a:t>
            </a:r>
          </a:p>
          <a:p>
            <a:pPr algn="ctr"/>
            <a:r>
              <a:rPr lang="lv-LV" b="1" dirty="0">
                <a:solidFill>
                  <a:srgbClr val="286140"/>
                </a:solidFill>
                <a:latin typeface="Arial" panose="020B0604020202020204" pitchFamily="34" charset="0"/>
                <a:cs typeface="Arial" panose="020B0604020202020204" pitchFamily="34" charset="0"/>
              </a:rPr>
              <a:t>4 041,7 ha</a:t>
            </a:r>
          </a:p>
        </p:txBody>
      </p:sp>
      <p:sp>
        <p:nvSpPr>
          <p:cNvPr id="8" name="Rectangle: Rounded Corners 7">
            <a:extLst>
              <a:ext uri="{FF2B5EF4-FFF2-40B4-BE49-F238E27FC236}">
                <a16:creationId xmlns:a16="http://schemas.microsoft.com/office/drawing/2014/main" id="{55D2D800-57E8-8D52-DF19-C39EE18B21F7}"/>
              </a:ext>
            </a:extLst>
          </p:cNvPr>
          <p:cNvSpPr/>
          <p:nvPr/>
        </p:nvSpPr>
        <p:spPr>
          <a:xfrm>
            <a:off x="729044" y="3530008"/>
            <a:ext cx="4245727" cy="1303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a:latin typeface="Arial" panose="020B0604020202020204" pitchFamily="34" charset="0"/>
                <a:cs typeface="Arial" panose="020B0604020202020204" pitchFamily="34" charset="0"/>
              </a:rPr>
              <a:t>Aizsargājamās dabas teritorijas vai teritorijas, kurās DAP vērtē potenciālu jaunu aizsargājamu  teritoriju izveidei (90%)</a:t>
            </a:r>
          </a:p>
          <a:p>
            <a:pPr algn="ctr"/>
            <a:r>
              <a:rPr lang="lv-LV" dirty="0">
                <a:latin typeface="Arial" panose="020B0604020202020204" pitchFamily="34" charset="0"/>
                <a:cs typeface="Arial" panose="020B0604020202020204" pitchFamily="34" charset="0"/>
              </a:rPr>
              <a:t>3 059,46 ha</a:t>
            </a:r>
          </a:p>
        </p:txBody>
      </p:sp>
      <p:sp>
        <p:nvSpPr>
          <p:cNvPr id="9" name="Rectangle: Rounded Corners 8">
            <a:extLst>
              <a:ext uri="{FF2B5EF4-FFF2-40B4-BE49-F238E27FC236}">
                <a16:creationId xmlns:a16="http://schemas.microsoft.com/office/drawing/2014/main" id="{B97D8C36-D1DC-5577-A977-C52946A684B6}"/>
              </a:ext>
            </a:extLst>
          </p:cNvPr>
          <p:cNvSpPr/>
          <p:nvPr/>
        </p:nvSpPr>
        <p:spPr>
          <a:xfrm>
            <a:off x="785068" y="5230790"/>
            <a:ext cx="4245727" cy="8926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a:latin typeface="Arial" panose="020B0604020202020204" pitchFamily="34" charset="0"/>
                <a:cs typeface="Arial" panose="020B0604020202020204" pitchFamily="34" charset="0"/>
              </a:rPr>
              <a:t>CO2 ekv.t = 0</a:t>
            </a:r>
          </a:p>
        </p:txBody>
      </p:sp>
      <p:sp>
        <p:nvSpPr>
          <p:cNvPr id="10" name="Rectangle: Rounded Corners 9">
            <a:extLst>
              <a:ext uri="{FF2B5EF4-FFF2-40B4-BE49-F238E27FC236}">
                <a16:creationId xmlns:a16="http://schemas.microsoft.com/office/drawing/2014/main" id="{1B4EA1C0-8163-D4AE-E58B-354600487742}"/>
              </a:ext>
            </a:extLst>
          </p:cNvPr>
          <p:cNvSpPr/>
          <p:nvPr/>
        </p:nvSpPr>
        <p:spPr>
          <a:xfrm>
            <a:off x="5840186" y="3279291"/>
            <a:ext cx="5234002" cy="7637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dirty="0">
                <a:latin typeface="Arial" panose="020B0604020202020204" pitchFamily="34" charset="0"/>
                <a:cs typeface="Arial" panose="020B0604020202020204" pitchFamily="34" charset="0"/>
              </a:rPr>
              <a:t>Iespējams, degradēti purvi </a:t>
            </a:r>
          </a:p>
          <a:p>
            <a:pPr algn="ctr"/>
            <a:r>
              <a:rPr lang="lv-LV" dirty="0">
                <a:latin typeface="Arial" panose="020B0604020202020204" pitchFamily="34" charset="0"/>
                <a:cs typeface="Arial" panose="020B0604020202020204" pitchFamily="34" charset="0"/>
              </a:rPr>
              <a:t>3 380 ha</a:t>
            </a:r>
          </a:p>
        </p:txBody>
      </p:sp>
      <p:sp>
        <p:nvSpPr>
          <p:cNvPr id="11" name="Rectangle: Rounded Corners 10">
            <a:extLst>
              <a:ext uri="{FF2B5EF4-FFF2-40B4-BE49-F238E27FC236}">
                <a16:creationId xmlns:a16="http://schemas.microsoft.com/office/drawing/2014/main" id="{8301B1B6-6EBE-09A7-62B8-37DCEF04533A}"/>
              </a:ext>
            </a:extLst>
          </p:cNvPr>
          <p:cNvSpPr/>
          <p:nvPr/>
        </p:nvSpPr>
        <p:spPr>
          <a:xfrm>
            <a:off x="5409209" y="4261645"/>
            <a:ext cx="6218335" cy="1149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lv-LV" dirty="0">
              <a:latin typeface="Arial" panose="020B0604020202020204" pitchFamily="34" charset="0"/>
              <a:cs typeface="Arial" panose="020B0604020202020204" pitchFamily="34" charset="0"/>
            </a:endParaRPr>
          </a:p>
          <a:p>
            <a:pPr algn="ctr"/>
            <a:r>
              <a:rPr lang="lv-LV" dirty="0">
                <a:latin typeface="Arial" panose="020B0604020202020204" pitchFamily="34" charset="0"/>
                <a:cs typeface="Arial" panose="020B0604020202020204" pitchFamily="34" charset="0"/>
              </a:rPr>
              <a:t>2023.gadā CO2 ekv.t emisiju apjoms </a:t>
            </a:r>
          </a:p>
          <a:p>
            <a:pPr algn="ctr"/>
            <a:r>
              <a:rPr lang="lv-LV" dirty="0">
                <a:latin typeface="Arial" panose="020B0604020202020204" pitchFamily="34" charset="0"/>
                <a:cs typeface="Arial" panose="020B0604020202020204" pitchFamily="34" charset="0"/>
              </a:rPr>
              <a:t>26 510,352 </a:t>
            </a:r>
          </a:p>
          <a:p>
            <a:pPr algn="ctr"/>
            <a:r>
              <a:rPr lang="lv-LV" dirty="0">
                <a:highlight>
                  <a:srgbClr val="FFFF00"/>
                </a:highlight>
                <a:latin typeface="Arial" panose="020B0604020202020204" pitchFamily="34" charset="0"/>
                <a:cs typeface="Arial" panose="020B0604020202020204" pitchFamily="34" charset="0"/>
              </a:rPr>
              <a:t>Uzņēmuma gadījumā CO2 piesaistes mežos kompensē SEG emisiju apjomu purvos </a:t>
            </a:r>
          </a:p>
          <a:p>
            <a:pPr algn="ctr"/>
            <a:endParaRPr lang="lv-LV" dirty="0">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id="{8A85CF0C-ED7A-FB49-220B-309FE5E6D991}"/>
              </a:ext>
            </a:extLst>
          </p:cNvPr>
          <p:cNvSpPr/>
          <p:nvPr/>
        </p:nvSpPr>
        <p:spPr>
          <a:xfrm>
            <a:off x="2973928" y="2068286"/>
            <a:ext cx="45719" cy="2939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Arrow: Down 13">
            <a:extLst>
              <a:ext uri="{FF2B5EF4-FFF2-40B4-BE49-F238E27FC236}">
                <a16:creationId xmlns:a16="http://schemas.microsoft.com/office/drawing/2014/main" id="{6F605D4D-6A2E-F076-9640-6112424EB864}"/>
              </a:ext>
            </a:extLst>
          </p:cNvPr>
          <p:cNvSpPr/>
          <p:nvPr/>
        </p:nvSpPr>
        <p:spPr>
          <a:xfrm>
            <a:off x="3019647" y="3279291"/>
            <a:ext cx="45719" cy="2507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Arrow: Down 14">
            <a:extLst>
              <a:ext uri="{FF2B5EF4-FFF2-40B4-BE49-F238E27FC236}">
                <a16:creationId xmlns:a16="http://schemas.microsoft.com/office/drawing/2014/main" id="{0C2DE4C4-3FD1-B7B7-47E9-18C39350A5EB}"/>
              </a:ext>
            </a:extLst>
          </p:cNvPr>
          <p:cNvSpPr/>
          <p:nvPr/>
        </p:nvSpPr>
        <p:spPr>
          <a:xfrm>
            <a:off x="2973928" y="4964660"/>
            <a:ext cx="45719" cy="2661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Arrow: Down 15">
            <a:extLst>
              <a:ext uri="{FF2B5EF4-FFF2-40B4-BE49-F238E27FC236}">
                <a16:creationId xmlns:a16="http://schemas.microsoft.com/office/drawing/2014/main" id="{EB32FF49-CFF4-402E-C2FF-50DCA2D41AC1}"/>
              </a:ext>
            </a:extLst>
          </p:cNvPr>
          <p:cNvSpPr/>
          <p:nvPr/>
        </p:nvSpPr>
        <p:spPr>
          <a:xfrm>
            <a:off x="8569842" y="2068286"/>
            <a:ext cx="45719" cy="2939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Arrow: Down 16">
            <a:extLst>
              <a:ext uri="{FF2B5EF4-FFF2-40B4-BE49-F238E27FC236}">
                <a16:creationId xmlns:a16="http://schemas.microsoft.com/office/drawing/2014/main" id="{2E48A14F-399E-9AC5-11F7-309E6382E791}"/>
              </a:ext>
            </a:extLst>
          </p:cNvPr>
          <p:cNvSpPr/>
          <p:nvPr/>
        </p:nvSpPr>
        <p:spPr>
          <a:xfrm>
            <a:off x="8615561" y="3125972"/>
            <a:ext cx="45719" cy="1962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rrow: Down 17">
            <a:extLst>
              <a:ext uri="{FF2B5EF4-FFF2-40B4-BE49-F238E27FC236}">
                <a16:creationId xmlns:a16="http://schemas.microsoft.com/office/drawing/2014/main" id="{806D6BA1-3AF3-201E-8F8A-BCC7CED078D4}"/>
              </a:ext>
            </a:extLst>
          </p:cNvPr>
          <p:cNvSpPr/>
          <p:nvPr/>
        </p:nvSpPr>
        <p:spPr>
          <a:xfrm>
            <a:off x="8569842" y="4043063"/>
            <a:ext cx="45719" cy="209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5086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D7CFE-1BFF-9647-6DB9-FCC0D38E0AC5}"/>
              </a:ext>
            </a:extLst>
          </p:cNvPr>
          <p:cNvSpPr>
            <a:spLocks noGrp="1"/>
          </p:cNvSpPr>
          <p:nvPr>
            <p:ph type="body" sz="quarter" idx="10"/>
          </p:nvPr>
        </p:nvSpPr>
        <p:spPr>
          <a:xfrm>
            <a:off x="722419" y="274055"/>
            <a:ext cx="11045512" cy="781878"/>
          </a:xfrm>
        </p:spPr>
        <p:txBody>
          <a:bodyPr/>
          <a:lstStyle/>
          <a:p>
            <a:pPr algn="ctr"/>
            <a:r>
              <a:rPr lang="lv-LV" sz="2400" dirty="0"/>
              <a:t>SIA «Rīga meži» purvi</a:t>
            </a:r>
          </a:p>
        </p:txBody>
      </p:sp>
      <p:pic>
        <p:nvPicPr>
          <p:cNvPr id="4" name="Attēls 11">
            <a:extLst>
              <a:ext uri="{FF2B5EF4-FFF2-40B4-BE49-F238E27FC236}">
                <a16:creationId xmlns:a16="http://schemas.microsoft.com/office/drawing/2014/main" id="{CCF973E8-A9A9-79DB-39FB-F6E3FB46FE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881" y="1239079"/>
            <a:ext cx="2880360" cy="1905606"/>
          </a:xfrm>
          <a:prstGeom prst="rect">
            <a:avLst/>
          </a:prstGeom>
          <a:noFill/>
          <a:ln>
            <a:noFill/>
          </a:ln>
        </p:spPr>
      </p:pic>
      <p:pic>
        <p:nvPicPr>
          <p:cNvPr id="5" name="Attēls 3">
            <a:extLst>
              <a:ext uri="{FF2B5EF4-FFF2-40B4-BE49-F238E27FC236}">
                <a16:creationId xmlns:a16="http://schemas.microsoft.com/office/drawing/2014/main" id="{7FDDE0E3-6DE9-E7DA-8ADD-755809E656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687" y="1239078"/>
            <a:ext cx="3287533" cy="1895061"/>
          </a:xfrm>
          <a:prstGeom prst="rect">
            <a:avLst/>
          </a:prstGeom>
          <a:noFill/>
          <a:ln>
            <a:noFill/>
          </a:ln>
        </p:spPr>
      </p:pic>
      <p:pic>
        <p:nvPicPr>
          <p:cNvPr id="6" name="Attēls 2">
            <a:extLst>
              <a:ext uri="{FF2B5EF4-FFF2-40B4-BE49-F238E27FC236}">
                <a16:creationId xmlns:a16="http://schemas.microsoft.com/office/drawing/2014/main" id="{41F8BBC6-C98C-E24C-BCE2-649873E3AF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975" y="1239078"/>
            <a:ext cx="3192780" cy="1895061"/>
          </a:xfrm>
          <a:prstGeom prst="rect">
            <a:avLst/>
          </a:prstGeom>
          <a:noFill/>
          <a:ln>
            <a:noFill/>
          </a:ln>
        </p:spPr>
      </p:pic>
      <p:pic>
        <p:nvPicPr>
          <p:cNvPr id="7" name="Attēls 8">
            <a:extLst>
              <a:ext uri="{FF2B5EF4-FFF2-40B4-BE49-F238E27FC236}">
                <a16:creationId xmlns:a16="http://schemas.microsoft.com/office/drawing/2014/main" id="{1C13703E-6531-36E3-210B-B51FF20B9C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809" y="3786203"/>
            <a:ext cx="2977432" cy="2343774"/>
          </a:xfrm>
          <a:prstGeom prst="rect">
            <a:avLst/>
          </a:prstGeom>
          <a:noFill/>
          <a:ln>
            <a:noFill/>
          </a:ln>
        </p:spPr>
      </p:pic>
      <p:sp>
        <p:nvSpPr>
          <p:cNvPr id="10" name="Rectangle 9">
            <a:extLst>
              <a:ext uri="{FF2B5EF4-FFF2-40B4-BE49-F238E27FC236}">
                <a16:creationId xmlns:a16="http://schemas.microsoft.com/office/drawing/2014/main" id="{97E9580C-7BD9-6E56-F280-189D8BCDD20E}"/>
              </a:ext>
            </a:extLst>
          </p:cNvPr>
          <p:cNvSpPr/>
          <p:nvPr/>
        </p:nvSpPr>
        <p:spPr>
          <a:xfrm>
            <a:off x="386301" y="3253409"/>
            <a:ext cx="2880360" cy="45990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sz="1800" dirty="0">
                <a:effectLst/>
                <a:latin typeface="Calibri" panose="020F0502020204030204" pitchFamily="34" charset="0"/>
                <a:ea typeface="Calibri" panose="020F0502020204030204" pitchFamily="34" charset="0"/>
                <a:cs typeface="Arial" panose="020B0604020202020204" pitchFamily="34" charset="0"/>
              </a:rPr>
              <a:t>Vēja erozijas un sausuma ietekmēti lauki</a:t>
            </a:r>
            <a:endParaRPr lang="lv-LV" dirty="0"/>
          </a:p>
        </p:txBody>
      </p:sp>
      <p:sp>
        <p:nvSpPr>
          <p:cNvPr id="11" name="Rectangle 10">
            <a:extLst>
              <a:ext uri="{FF2B5EF4-FFF2-40B4-BE49-F238E27FC236}">
                <a16:creationId xmlns:a16="http://schemas.microsoft.com/office/drawing/2014/main" id="{DB97F07D-C0AE-FA55-D384-AD811D75420D}"/>
              </a:ext>
            </a:extLst>
          </p:cNvPr>
          <p:cNvSpPr/>
          <p:nvPr/>
        </p:nvSpPr>
        <p:spPr>
          <a:xfrm>
            <a:off x="4187687" y="3193774"/>
            <a:ext cx="3302773" cy="5924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dirty="0"/>
              <a:t>Atklāti kūdru lauki starp  grāvjiem ar skraju zemsedzi</a:t>
            </a:r>
          </a:p>
        </p:txBody>
      </p:sp>
      <p:sp>
        <p:nvSpPr>
          <p:cNvPr id="12" name="Rectangle 11">
            <a:extLst>
              <a:ext uri="{FF2B5EF4-FFF2-40B4-BE49-F238E27FC236}">
                <a16:creationId xmlns:a16="http://schemas.microsoft.com/office/drawing/2014/main" id="{D1749324-4E70-02DE-BD12-CABE691908B1}"/>
              </a:ext>
            </a:extLst>
          </p:cNvPr>
          <p:cNvSpPr/>
          <p:nvPr/>
        </p:nvSpPr>
        <p:spPr>
          <a:xfrm>
            <a:off x="8249975" y="3193774"/>
            <a:ext cx="3192780" cy="5924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Frēzlauka ieplakas apaugums ar spilvju ceru blīvākām audzēm</a:t>
            </a:r>
            <a:endParaRPr lang="lv-LV" dirty="0"/>
          </a:p>
        </p:txBody>
      </p:sp>
      <p:pic>
        <p:nvPicPr>
          <p:cNvPr id="13" name="Picture 12">
            <a:extLst>
              <a:ext uri="{FF2B5EF4-FFF2-40B4-BE49-F238E27FC236}">
                <a16:creationId xmlns:a16="http://schemas.microsoft.com/office/drawing/2014/main" id="{F41A576B-5A9F-23F7-8C67-D53B517DE7BD}"/>
              </a:ext>
            </a:extLst>
          </p:cNvPr>
          <p:cNvPicPr>
            <a:picLocks noChangeAspect="1"/>
          </p:cNvPicPr>
          <p:nvPr/>
        </p:nvPicPr>
        <p:blipFill>
          <a:blip r:embed="rId6"/>
          <a:stretch>
            <a:fillRect/>
          </a:stretch>
        </p:blipFill>
        <p:spPr>
          <a:xfrm>
            <a:off x="4119108" y="3881686"/>
            <a:ext cx="3349952" cy="2355072"/>
          </a:xfrm>
          <a:prstGeom prst="rect">
            <a:avLst/>
          </a:prstGeom>
        </p:spPr>
      </p:pic>
      <p:sp>
        <p:nvSpPr>
          <p:cNvPr id="8" name="Rectangle 7">
            <a:extLst>
              <a:ext uri="{FF2B5EF4-FFF2-40B4-BE49-F238E27FC236}">
                <a16:creationId xmlns:a16="http://schemas.microsoft.com/office/drawing/2014/main" id="{7F2264BE-B62E-D691-A4A2-AB0C0603A287}"/>
              </a:ext>
            </a:extLst>
          </p:cNvPr>
          <p:cNvSpPr/>
          <p:nvPr/>
        </p:nvSpPr>
        <p:spPr>
          <a:xfrm>
            <a:off x="400720" y="6236758"/>
            <a:ext cx="2880360" cy="45990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Aktīvi augstie purvi</a:t>
            </a:r>
            <a:endParaRPr lang="lv-LV" dirty="0"/>
          </a:p>
        </p:txBody>
      </p:sp>
      <p:sp>
        <p:nvSpPr>
          <p:cNvPr id="16" name="Rectangle 15">
            <a:extLst>
              <a:ext uri="{FF2B5EF4-FFF2-40B4-BE49-F238E27FC236}">
                <a16:creationId xmlns:a16="http://schemas.microsoft.com/office/drawing/2014/main" id="{6F67476E-E78C-2542-9562-2ECC3EFE343F}"/>
              </a:ext>
            </a:extLst>
          </p:cNvPr>
          <p:cNvSpPr/>
          <p:nvPr/>
        </p:nvSpPr>
        <p:spPr>
          <a:xfrm>
            <a:off x="4187687" y="6235725"/>
            <a:ext cx="3192780" cy="5924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sz="1800" b="0" dirty="0" err="1">
                <a:solidFill>
                  <a:schemeClr val="tx1"/>
                </a:solidFill>
              </a:rPr>
              <a:t>Medema</a:t>
            </a:r>
            <a:r>
              <a:rPr lang="lv-LV" sz="1800" b="0" dirty="0">
                <a:solidFill>
                  <a:schemeClr val="tx1"/>
                </a:solidFill>
              </a:rPr>
              <a:t> purva atsegtu celmu lauks </a:t>
            </a:r>
          </a:p>
        </p:txBody>
      </p:sp>
    </p:spTree>
    <p:extLst>
      <p:ext uri="{BB962C8B-B14F-4D97-AF65-F5344CB8AC3E}">
        <p14:creationId xmlns:p14="http://schemas.microsoft.com/office/powerpoint/2010/main" val="1716087452"/>
      </p:ext>
    </p:extLst>
  </p:cSld>
  <p:clrMapOvr>
    <a:masterClrMapping/>
  </p:clrMapOvr>
</p:sld>
</file>

<file path=ppt/theme/theme1.xml><?xml version="1.0" encoding="utf-8"?>
<a:theme xmlns:a="http://schemas.openxmlformats.org/drawingml/2006/main" name="Office Theme">
  <a:themeElements>
    <a:clrScheme name="Custom 32">
      <a:dk1>
        <a:sysClr val="windowText" lastClr="000000"/>
      </a:dk1>
      <a:lt1>
        <a:sysClr val="window" lastClr="FFFFFF"/>
      </a:lt1>
      <a:dk2>
        <a:srgbClr val="44546A"/>
      </a:dk2>
      <a:lt2>
        <a:srgbClr val="E7E6E6"/>
      </a:lt2>
      <a:accent1>
        <a:srgbClr val="225A39"/>
      </a:accent1>
      <a:accent2>
        <a:srgbClr val="F2B705"/>
      </a:accent2>
      <a:accent3>
        <a:srgbClr val="548D63"/>
      </a:accent3>
      <a:accent4>
        <a:srgbClr val="C2BB00"/>
      </a:accent4>
      <a:accent5>
        <a:srgbClr val="E6742E"/>
      </a:accent5>
      <a:accent6>
        <a:srgbClr val="67A74D"/>
      </a:accent6>
      <a:hlink>
        <a:srgbClr val="C2BB00"/>
      </a:hlink>
      <a:folHlink>
        <a:srgbClr val="C2B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9630</TotalTime>
  <Words>1277</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Calibri Light</vt:lpstr>
      <vt:lpstr>Roboto</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Andris Rozentāls</dc:creator>
  <cp:lastModifiedBy>Ilze Bolšteina</cp:lastModifiedBy>
  <cp:revision>46</cp:revision>
  <dcterms:created xsi:type="dcterms:W3CDTF">2022-06-15T13:48:05Z</dcterms:created>
  <dcterms:modified xsi:type="dcterms:W3CDTF">2024-03-25T11:38:32Z</dcterms:modified>
</cp:coreProperties>
</file>